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3803" r:id="rId2"/>
    <p:sldId id="16670892" r:id="rId3"/>
    <p:sldId id="16670895" r:id="rId4"/>
    <p:sldId id="16670890" r:id="rId5"/>
    <p:sldId id="16670900" r:id="rId6"/>
    <p:sldId id="16670915" r:id="rId7"/>
    <p:sldId id="16670901" r:id="rId8"/>
    <p:sldId id="16670902" r:id="rId9"/>
    <p:sldId id="16670910" r:id="rId10"/>
    <p:sldId id="16670911" r:id="rId11"/>
    <p:sldId id="16670916" r:id="rId12"/>
    <p:sldId id="16670876" r:id="rId13"/>
    <p:sldId id="16670875" r:id="rId14"/>
    <p:sldId id="16601846" r:id="rId15"/>
    <p:sldId id="16670912" r:id="rId16"/>
    <p:sldId id="16670913" r:id="rId17"/>
    <p:sldId id="16670914" r:id="rId18"/>
    <p:sldId id="16670897" r:id="rId19"/>
    <p:sldId id="16670896" r:id="rId20"/>
    <p:sldId id="16670898" r:id="rId21"/>
    <p:sldId id="16670917" r:id="rId22"/>
    <p:sldId id="16670899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0000"/>
    <a:srgbClr val="BDBEBF"/>
    <a:srgbClr val="0054E2"/>
    <a:srgbClr val="4472C4"/>
    <a:srgbClr val="8FA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2"/>
    <p:restoredTop sz="91894"/>
  </p:normalViewPr>
  <p:slideViewPr>
    <p:cSldViewPr snapToGrid="0">
      <p:cViewPr varScale="1">
        <p:scale>
          <a:sx n="93" d="100"/>
          <a:sy n="93" d="100"/>
        </p:scale>
        <p:origin x="24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liuyiqun01\Downloads\GraphNet&#26679;&#26412;&#32479;&#35745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BE-F44B-87B7-74D418AF276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BE-F44B-87B7-74D418AF276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BE-F44B-87B7-74D418AF276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BE-F44B-87B7-74D418AF276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BE-F44B-87B7-74D418AF276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8BE-F44B-87B7-74D418AF2765}"/>
              </c:ext>
            </c:extLst>
          </c:dPt>
          <c:dLbls>
            <c:dLbl>
              <c:idx val="0"/>
              <c:layout>
                <c:manualLayout>
                  <c:x val="-0.21721990230213201"/>
                  <c:y val="2.777762788932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276555621483598"/>
                      <c:h val="0.2281527515794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8BE-F44B-87B7-74D418AF2765}"/>
                </c:ext>
              </c:extLst>
            </c:dLbl>
            <c:dLbl>
              <c:idx val="1"/>
              <c:layout>
                <c:manualLayout>
                  <c:x val="0.21482385400301299"/>
                  <c:y val="-0.1533085220835800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603947969105901"/>
                      <c:h val="0.23902771557406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8BE-F44B-87B7-74D418AF2765}"/>
                </c:ext>
              </c:extLst>
            </c:dLbl>
            <c:dLbl>
              <c:idx val="2"/>
              <c:layout>
                <c:manualLayout>
                  <c:x val="-3.6111111111111101E-2"/>
                  <c:y val="0.1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BE-F44B-87B7-74D418AF2765}"/>
                </c:ext>
              </c:extLst>
            </c:dLbl>
            <c:dLbl>
              <c:idx val="3"/>
              <c:layout>
                <c:manualLayout>
                  <c:x val="-5.2777777777777798E-2"/>
                  <c:y val="2.31481481481480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BE-F44B-87B7-74D418AF2765}"/>
                </c:ext>
              </c:extLst>
            </c:dLbl>
            <c:dLbl>
              <c:idx val="4"/>
              <c:layout>
                <c:manualLayout>
                  <c:x val="9.44444444444444E-2"/>
                  <c:y val="5.052857976086320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BE-F44B-87B7-74D418AF2765}"/>
                </c:ext>
              </c:extLst>
            </c:dLbl>
            <c:dLbl>
              <c:idx val="5"/>
              <c:layout>
                <c:manualLayout>
                  <c:x val="9.4234034533845296E-2"/>
                  <c:y val="0.115740779997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BE-F44B-87B7-74D418AF27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300" b="0" i="0" u="none" strike="noStrike" kern="1200" baseline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Sheet1!$F$4:$F$9</c:f>
              <c:strCache>
                <c:ptCount val="6"/>
                <c:pt idx="0">
                  <c:v>计算机视觉</c:v>
                </c:pt>
                <c:pt idx="1">
                  <c:v>自然语言处理</c:v>
                </c:pt>
                <c:pt idx="2">
                  <c:v>多模态</c:v>
                </c:pt>
                <c:pt idx="3">
                  <c:v>语音</c:v>
                </c:pt>
                <c:pt idx="4">
                  <c:v>科学计算</c:v>
                </c:pt>
                <c:pt idx="5">
                  <c:v>其他</c:v>
                </c:pt>
              </c:strCache>
            </c:strRef>
          </c:cat>
          <c:val>
            <c:numRef>
              <c:f>Sheet1!$G$4:$G$9</c:f>
              <c:numCache>
                <c:formatCode>General</c:formatCode>
                <c:ptCount val="6"/>
                <c:pt idx="0">
                  <c:v>1322</c:v>
                </c:pt>
                <c:pt idx="1">
                  <c:v>931</c:v>
                </c:pt>
                <c:pt idx="2">
                  <c:v>108</c:v>
                </c:pt>
                <c:pt idx="3">
                  <c:v>42</c:v>
                </c:pt>
                <c:pt idx="4">
                  <c:v>26</c:v>
                </c:pt>
                <c:pt idx="5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BE-F44B-87B7-74D418AF27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1111742355624705"/>
          <c:w val="1"/>
          <c:h val="0.109337493052194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300" b="0" i="0" u="none" strike="noStrike" kern="1200" baseline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300">
          <a:solidFill>
            <a:schemeClr val="tx1"/>
          </a:solidFill>
          <a:latin typeface="微软雅黑" panose="020B0503020204020204" charset="-122"/>
          <a:ea typeface="微软雅黑" panose="020B0503020204020204" charset="-122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0.2073</cdr:x>
      <cdr:y>0.93234</cdr:y>
    </cdr:from>
    <cdr:to>
      <cdr:x>0.71699</cdr:x>
      <cdr:y>0.98606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833244" y="3628451"/>
          <a:ext cx="2048719" cy="209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45720" tIns="45720" rIns="45720" bIns="45720" rtlCol="0" anchor="t" anchorCtr="0">
          <a:normAutofit/>
        </a:bodyPr>
        <a:lstStyle xmlns:a="http://schemas.openxmlformats.org/drawingml/2006/main"/>
        <a:p xmlns:a="http://schemas.openxmlformats.org/drawingml/2006/main">
          <a:endParaRPr lang="zh-CN" alt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22649-31C5-624E-9D87-708F1A7A9C66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DE987-F4E0-444E-9CF6-18AC289E2E9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F0E6B4-E9A0-6649-A015-7380BB37631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0E4F2C-A972-8D28-A735-76749D75C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AE393F5-1AB2-4792-69B0-6F682A4315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DF35952-29D7-E9A6-04D2-72FE51A35E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指标有了，如何测量出结果？为了测量真实的</a:t>
            </a:r>
            <a:r>
              <a:rPr kumimoji="1" lang="en-US" altLang="zh-CN" dirty="0"/>
              <a:t>AI</a:t>
            </a:r>
            <a:r>
              <a:rPr kumimoji="1" lang="zh-CN" altLang="en-GB" dirty="0"/>
              <a:t>软件栈</a:t>
            </a:r>
            <a:r>
              <a:rPr kumimoji="1" lang="zh-CN" altLang="en-US" dirty="0"/>
              <a:t>表现，我们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AF16C-9D26-0F40-B7BF-17822D48A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F0E6B4-E9A0-6649-A015-7380BB37631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40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DE987-F4E0-444E-9CF6-18AC289E2E9B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solidFill>
                <a:srgbClr val="444444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15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17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18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200" spc="-6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kumimoji="1" lang="zh-CN" altLang="en-US" sz="1200" spc="-6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迅猛发展，对计算能力提出了指数级的需求</a:t>
            </a:r>
            <a:endParaRPr kumimoji="1" lang="en-US" altLang="zh-CN" sz="1200" spc="-6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dirty="0"/>
              <a:t>在当前的深度学习时代，算力需求每 </a:t>
            </a:r>
            <a:r>
              <a:rPr lang="en-US" altLang="zh-CN" dirty="0"/>
              <a:t>3~4</a:t>
            </a:r>
            <a:r>
              <a:rPr lang="zh-CN" altLang="en-US" dirty="0"/>
              <a:t>月翻一番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DE987-F4E0-444E-9CF6-18AC289E2E9B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大小</a:t>
            </a:r>
            <a:r>
              <a:rPr lang="en-US" altLang="zh-CN" dirty="0"/>
              <a:t>10</a:t>
            </a:r>
            <a:r>
              <a:rPr lang="zh-CN" altLang="en-US" dirty="0"/>
              <a:t>个子图，</a:t>
            </a:r>
            <a:r>
              <a:rPr lang="en-US" altLang="zh-CN" dirty="0"/>
              <a:t>6op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DE987-F4E0-444E-9CF6-18AC289E2E9B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62622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22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sz="1200" spc="-6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算力 </a:t>
            </a:r>
            <a:r>
              <a:rPr kumimoji="1" lang="en-US" altLang="zh-CN" sz="1200" spc="-6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硬件性能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×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硬件利用率，而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软件栈是决定硬件利用率的核心因素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在硬件上，国产芯片在性能方面逐渐向国际高端芯片对齐。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软件栈上，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编译器和 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算子库 作为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软件栈的关键组成，在生态上呈现多元且割裂的局面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如何衡量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</a:rPr>
              <a:t>软件栈的成熟度成为一个重要问题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DE987-F4E0-444E-9CF6-18AC289E2E9B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/>
              <a:t>重点说出 </a:t>
            </a:r>
            <a:r>
              <a:rPr kumimoji="1" lang="en-US" altLang="zh-CN" err="1"/>
              <a:t>GraphNet</a:t>
            </a:r>
            <a:r>
              <a:rPr kumimoji="1" lang="en-US" altLang="zh-CN"/>
              <a:t> </a:t>
            </a:r>
            <a:r>
              <a:rPr kumimoji="1" lang="zh-CN" altLang="en-US"/>
              <a:t>能弥补评估指标空缺的空白</a:t>
            </a:r>
            <a:br>
              <a:rPr kumimoji="1" lang="en-US" altLang="zh-CN"/>
            </a:br>
            <a:br>
              <a:rPr kumimoji="1" lang="en-US" altLang="zh-CN"/>
            </a:br>
            <a:br>
              <a:rPr kumimoji="1" lang="en-US" altLang="zh-CN"/>
            </a:br>
            <a:br>
              <a:rPr kumimoji="1" lang="en-US" altLang="zh-CN"/>
            </a:br>
            <a:r>
              <a:rPr kumimoji="1" lang="en-US" altLang="zh-CN"/>
              <a:t>https://informationisbeautiful.net/visualizations/the-rise-of-generative-ai-large-language-models-llms-like-chatgpt/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/>
              <a:t>https://www.databricks.com/blog/how-long-should-you-train-your-language-model</a:t>
            </a:r>
            <a:br>
              <a:rPr kumimoji="1" lang="en-US" altLang="zh-CN"/>
            </a:br>
            <a:br>
              <a:rPr kumimoji="1" lang="en-US" altLang="zh-CN"/>
            </a:br>
            <a:br>
              <a:rPr kumimoji="1" lang="en-US" altLang="zh-CN"/>
            </a:b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kumimoji="1" lang="en-US" altLang="zh-CN"/>
            </a:br>
            <a:br>
              <a:rPr kumimoji="1" lang="en-US" altLang="zh-CN"/>
            </a:br>
            <a:br>
              <a:rPr kumimoji="1" lang="en-US" altLang="zh-CN"/>
            </a:b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如前面所述，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软件栈核心组成是 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编译器和 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算子库，我们如何衡量它们的成熟度呢？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衡量之后如何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DE987-F4E0-444E-9CF6-18AC289E2E9B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7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659563" y="1414463"/>
            <a:ext cx="6784975" cy="38163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837353-30EB-4A48-80EB-173D804AEFBD}" type="slidenum"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370" b="1" i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对象 9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0" imgH="0" progId="TCLayout.ActiveDocument.1">
                  <p:embed/>
                </p:oleObj>
              </mc:Choice>
              <mc:Fallback>
                <p:oleObj name="think-cell Slide" r:id="rId3" imgW="0" imgH="0" progId="TCLayout.ActiveDocument.1">
                  <p:embed/>
                  <p:pic>
                    <p:nvPicPr>
                      <p:cNvPr id="0" name="对象 9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7000" y="-82367"/>
            <a:ext cx="11923973" cy="824770"/>
          </a:xfrm>
          <a:prstGeom prst="rect">
            <a:avLst/>
          </a:prstGeom>
        </p:spPr>
        <p:txBody>
          <a:bodyPr lIns="91352" tIns="45677" rIns="91352" bIns="45677" anchor="ctr" anchorCtr="0"/>
          <a:lstStyle>
            <a:lvl1pPr>
              <a:defRPr 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 Unicode MS" panose="020B0604020202020204" pitchFamily="34" charset="-122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5" name="矩形 14"/>
          <p:cNvSpPr/>
          <p:nvPr/>
        </p:nvSpPr>
        <p:spPr bwMode="gray">
          <a:xfrm flipV="1">
            <a:off x="0" y="648000"/>
            <a:ext cx="12050973" cy="13362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  <a:tileRect/>
          </a:gradFill>
          <a:ln w="9525" algn="ctr">
            <a:noFill/>
            <a:miter lim="800000"/>
          </a:ln>
        </p:spPr>
        <p:txBody>
          <a:bodyPr rot="10800000" vert="eaVert" wrap="none" lIns="80975" tIns="40489" rIns="80975" bIns="40489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1D12E-B99E-C54A-AB05-D43308024067}" type="datetimeFigureOut">
              <a:rPr kumimoji="1" lang="zh-CN" altLang="en-US" smtClean="0"/>
              <a:t>2025/11/19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E853-AEED-DC45-9924-450E3BD63A3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hyperlink" Target="https://github.com/PaddlePaddle/GraphN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ddlePaddle/GraphNe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hyperlink" Target="https://github.com/PaddlePaddle/GraphNet" TargetMode="External"/><Relationship Id="rId4" Type="http://schemas.openxmlformats.org/officeDocument/2006/relationships/image" Target="../media/image44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18" Type="http://schemas.openxmlformats.org/officeDocument/2006/relationships/image" Target="../media/image17.jpeg"/><Relationship Id="rId26" Type="http://schemas.openxmlformats.org/officeDocument/2006/relationships/image" Target="../media/image24.png"/><Relationship Id="rId3" Type="http://schemas.openxmlformats.org/officeDocument/2006/relationships/image" Target="../media/image4.png"/><Relationship Id="rId21" Type="http://schemas.openxmlformats.org/officeDocument/2006/relationships/image" Target="../media/image19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6.jpe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microsoft.com/office/2007/relationships/hdphoto" Target="../media/hdphoto2.wdp"/><Relationship Id="rId20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image" Target="../media/image11.pn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36830" y="2753481"/>
            <a:ext cx="12192000" cy="7683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kumimoji="1" lang="en-US" altLang="zh-CN" sz="4400" b="1" dirty="0" err="1">
                <a:latin typeface="微软雅黑"/>
                <a:ea typeface="微软雅黑"/>
                <a:cs typeface="微软雅黑" panose="020B0503020204020204" charset="-122"/>
              </a:rPr>
              <a:t>GraphNet</a:t>
            </a:r>
            <a:r>
              <a:rPr kumimoji="1" lang="en-US" altLang="zh-CN" sz="4400" b="1" dirty="0"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kumimoji="1" lang="zh-CN" altLang="en-US" sz="4400" b="1" dirty="0">
                <a:latin typeface="微软雅黑"/>
                <a:ea typeface="微软雅黑"/>
                <a:cs typeface="微软雅黑" panose="020B0503020204020204" charset="-122"/>
              </a:rPr>
              <a:t>助力 </a:t>
            </a:r>
            <a:r>
              <a:rPr kumimoji="1" lang="en-US" altLang="zh-CN" sz="4400" b="1" dirty="0">
                <a:latin typeface="微软雅黑"/>
                <a:ea typeface="微软雅黑"/>
                <a:cs typeface="微软雅黑" panose="020B0503020204020204" charset="-122"/>
              </a:rPr>
              <a:t>AI </a:t>
            </a:r>
            <a:r>
              <a:rPr kumimoji="1" lang="zh-CN" altLang="en-US" sz="4400" b="1" dirty="0">
                <a:latin typeface="微软雅黑"/>
                <a:ea typeface="微软雅黑"/>
                <a:cs typeface="微软雅黑" panose="020B0503020204020204" charset="-122"/>
              </a:rPr>
              <a:t>软件栈催熟</a:t>
            </a:r>
            <a:endParaRPr kumimoji="1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47972" y="3760593"/>
            <a:ext cx="4422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李新奇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2025/11/19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546274" y="1714558"/>
                <a:ext cx="6177622" cy="3248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zh-CN" altLang="en-US" sz="1600" dirty="0">
                    <a:latin typeface="微软雅黑" panose="020B0503020204020204" charset="-122"/>
                    <a:ea typeface="微软雅黑" panose="020B0503020204020204" charset="-122"/>
                  </a:rPr>
                  <a:t>单样本修正加速比</a:t>
                </a:r>
                <a14:m>
                  <m:oMath xmlns:m="http://schemas.openxmlformats.org/officeDocument/2006/math"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𝑟𝑒𝑐𝑡𝑖𝑓𝑖𝑒𝑑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_</m:t>
                    </m:r>
                    <m:r>
                      <a:rPr kumimoji="1" lang="en-US" altLang="zh-CN" sz="1600" i="1">
                        <a:latin typeface="Cambria Math" panose="02040503050406030204" pitchFamily="18" charset="0"/>
                      </a:rPr>
                      <m:t>𝑠𝑝𝑒𝑒𝑑𝑢𝑝</m:t>
                    </m:r>
                  </m:oMath>
                </a14:m>
                <a:r>
                  <a:rPr kumimoji="1" lang="zh-CN" altLang="en-US" sz="1600" dirty="0">
                    <a:latin typeface="微软雅黑" panose="020B0503020204020204" charset="-122"/>
                    <a:ea typeface="微软雅黑" panose="020B0503020204020204" charset="-122"/>
                  </a:rPr>
                  <a:t>：</a:t>
                </a:r>
              </a:p>
              <a:p>
                <a:pPr defTabSz="1540510">
                  <a:defRPr/>
                </a:pPr>
                <a:endParaRPr kumimoji="1" lang="en-US" altLang="zh-CN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𝑟𝑒𝑐𝑡𝑖𝑓𝑖𝑒𝑑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𝑠𝑝𝑒𝑒𝑑𝑢𝑝</m:t>
                          </m:r>
                        </m:e>
                        <m:sub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kumimoji="1"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sz="16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  <m:t>𝑠𝑝𝑒𝑒𝑑𝑢𝑝</m:t>
                                  </m:r>
                                </m:e>
                                <m:sub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zh-CN" alt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zh-CN" altLang="en-US" sz="16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kumimoji="1" lang="en-US" altLang="zh-CN" sz="16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kumimoji="1" lang="zh-CN" altLang="en-US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  <m:t>𝑐𝑜𝑟𝑟𝑒𝑐𝑡</m:t>
                                  </m:r>
                                </m:e>
                                <m:sub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zh-CN" altLang="en-US" sz="1600" b="0" i="1" smtClean="0">
                                  <a:latin typeface="Cambria Math" panose="02040503050406030204" pitchFamily="18" charset="0"/>
                                </a:rPr>
                                <m:t> ∧</m:t>
                              </m:r>
                              <m:sSub>
                                <m:sSubPr>
                                  <m:ctrlP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  <m:t>𝑠𝑝𝑒𝑒𝑑𝑢𝑝</m:t>
                                  </m:r>
                                </m:e>
                                <m:sub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1" lang="en-US" altLang="zh-CN" sz="1600" b="0" i="1" smtClean="0"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kumimoji="1"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kumimoji="1" lang="en-US" altLang="zh-CN" sz="16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𝑠𝑝𝑒𝑒𝑑𝑢𝑝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p</m:t>
                                      </m:r>
                                      <m:r>
                                        <a:rPr kumimoji="1" lang="en-US" altLang="zh-CN" sz="1600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𝑖𝑓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𝑐𝑜𝑟𝑟𝑒𝑐𝑡</m:t>
                                      </m:r>
                                    </m:e>
                                    <m:sub>
                                      <m: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zh-CN" altLang="en-US" sz="1600" i="1">
                                      <a:latin typeface="Cambria Math" panose="02040503050406030204" pitchFamily="18" charset="0"/>
                                    </a:rPr>
                                    <m:t> ∧</m:t>
                                  </m:r>
                                  <m:sSub>
                                    <m:sSubPr>
                                      <m:ctrlP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𝑠𝑝𝑒𝑒𝑑𝑢𝑝</m:t>
                                      </m:r>
                                    </m:e>
                                    <m:sub>
                                      <m: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kumimoji="1" lang="zh-CN" altLang="en-US" sz="16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1{</m:t>
                                      </m:r>
                                      <m: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&lt;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𝑒𝑟𝑟𝑛𝑜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zh-CN" sz="1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kumimoji="1" lang="en-US" altLang="zh-CN" sz="1600" i="1">
                                          <a:latin typeface="Cambria Math" panose="02040503050406030204" pitchFamily="18" charset="0"/>
                                        </a:rPr>
                                        <m:t>}</m:t>
                                      </m:r>
                                    </m:sup>
                                  </m:sSup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zh-CN" altLang="en-US" sz="1600" i="1">
                                      <a:latin typeface="Cambria Math" panose="02040503050406030204" pitchFamily="18" charset="0"/>
                                    </a:rPr>
                                    <m:t>                         </m:t>
                                  </m:r>
                                  <m:r>
                                    <a:rPr kumimoji="1" lang="en-US" altLang="zh-CN" sz="1600" i="1">
                                      <a:latin typeface="Cambria Math" panose="02040503050406030204" pitchFamily="18" charset="0"/>
                                    </a:rPr>
                                    <m:t>𝑜𝑡h𝑒𝑟𝑤𝑖𝑠𝑒</m:t>
                                  </m:r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kumimoji="1" lang="zh-CN" altLang="en-US" sz="1600" dirty="0"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defTabSz="1540510">
                  <a:defRPr/>
                </a:pPr>
                <a:endParaRPr kumimoji="1" lang="en-US" altLang="zh-CN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defTabSz="1540510">
                  <a:defRPr/>
                </a:pPr>
                <a:r>
                  <a:rPr lang="zh-CN" altLang="en-US" sz="1600" spc="-1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  <a:cs typeface="PMingLiU"/>
                  </a:rPr>
                  <a:t>编译器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bPr>
                      <m:e>
                        <m:r>
                          <a:rPr kumimoji="1" lang="en-US" altLang="zh-CN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𝑬𝑺</m:t>
                        </m:r>
                      </m:e>
                      <m:sub>
                        <m:r>
                          <a:rPr kumimoji="1" lang="en-US" altLang="zh-CN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zh-CN" altLang="en-US" sz="1600" spc="-1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  <a:cs typeface="PMingLiU"/>
                  </a:rPr>
                  <a:t>指标定义为修正加速比几何平均，经证明有</a:t>
                </a:r>
                <a:r>
                  <a:rPr kumimoji="1" lang="zh-CN" altLang="en-US" sz="16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：</a:t>
                </a:r>
                <a:endParaRPr lang="en-US" altLang="zh-CN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PMingLiU"/>
                </a:endParaRPr>
              </a:p>
              <a:p>
                <a:pPr defTabSz="1540510">
                  <a:defRPr/>
                </a:pPr>
                <a:endParaRPr kumimoji="1" lang="zh-CN" altLang="en-US" sz="16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defTabSz="154051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bPr>
                        <m:e>
                          <m:r>
                            <a:rPr kumimoji="1"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𝑬𝑺</m:t>
                          </m:r>
                        </m:e>
                        <m:sub>
                          <m:r>
                            <a:rPr kumimoji="1"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𝒕</m:t>
                          </m:r>
                        </m:sub>
                      </m:sSub>
                      <m:r>
                        <a:rPr kumimoji="1" lang="en-US" altLang="zh-CN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pPr>
                        <m:e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pPr>
                        <m:e>
                          <m:r>
                            <a:rPr kumimoji="1" lang="zh-CN" altLang="en-US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 </m:t>
                          </m:r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𝝀𝜼</m:t>
                          </m:r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p>
                      </m:sSup>
                      <m:r>
                        <a:rPr kumimoji="1" lang="zh-CN" altLang="en-US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bSupPr>
                        <m:e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t</m:t>
                          </m:r>
                        </m:sub>
                        <m:sup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𝟏</m:t>
                          </m:r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−</m:t>
                          </m:r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bSup>
                    </m:oMath>
                  </m:oMathPara>
                </a14:m>
                <a:endParaRPr kumimoji="1" lang="en-US" altLang="zh-CN" sz="16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defTabSz="1540510">
                  <a:defRPr/>
                </a:pPr>
                <a:endParaRPr kumimoji="1" lang="zh-CN" altLang="en-US" sz="16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defTabSz="1540510">
                  <a:defRPr/>
                </a:pPr>
                <a14:m>
                  <m:oMath xmlns:m="http://schemas.openxmlformats.org/officeDocument/2006/math">
                    <m:r>
                      <a:rPr kumimoji="1" lang="zh-CN" altLang="en-US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</a:rPr>
                      <m:t>其中，</m:t>
                    </m:r>
                    <m:sSup>
                      <m:sSupPr>
                        <m:ctrlPr>
                          <a:rPr kumimoji="1"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kumimoji="1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kumimoji="1" lang="zh-CN" altLang="en-US" sz="16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：平均加速比，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pPr>
                      <m:e>
                        <m:r>
                          <a:rPr kumimoji="1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kumimoji="1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𝜆𝜂</m:t>
                        </m:r>
                        <m:r>
                          <a:rPr kumimoji="1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zh-CN" altLang="en-US" sz="16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：负优化惩罚，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bSupPr>
                      <m:e>
                        <m:r>
                          <a:rPr kumimoji="1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16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𝑡</m:t>
                        </m:r>
                      </m:sub>
                      <m:sup>
                        <m:r>
                          <a:rPr kumimoji="1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1−</m:t>
                        </m:r>
                        <m:r>
                          <a:rPr kumimoji="1" lang="en-US" altLang="zh-CN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kumimoji="1" lang="zh-CN" altLang="en-US" sz="16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：错误惩罚。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bPr>
                      <m:e>
                        <m:r>
                          <a:rPr kumimoji="1" lang="en-US" altLang="zh-CN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𝑼</m:t>
                        </m:r>
                      </m:e>
                      <m:sub>
                        <m:r>
                          <a:rPr kumimoji="1" lang="en-US" altLang="zh-CN" sz="16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𝒕</m:t>
                        </m:r>
                      </m:sub>
                    </m:sSub>
                  </m:oMath>
                </a14:m>
                <a:r>
                  <a:rPr kumimoji="1" lang="zh-CN" altLang="en-US" sz="16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可以看成是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bPr>
                      <m:e>
                        <m:r>
                          <a:rPr kumimoji="1" lang="en-US" altLang="zh-CN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𝑬𝑺</m:t>
                        </m:r>
                      </m:e>
                      <m:sub>
                        <m:r>
                          <a:rPr kumimoji="1" lang="en-US" altLang="zh-CN" sz="16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𝒕</m:t>
                        </m:r>
                      </m:sub>
                    </m:sSub>
                  </m:oMath>
                </a14:m>
                <a:r>
                  <a:rPr kumimoji="1" lang="zh-CN" altLang="en-US" sz="1600" dirty="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的特例。</a:t>
                </a:r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74" y="1714558"/>
                <a:ext cx="6177622" cy="3248582"/>
              </a:xfrm>
              <a:prstGeom prst="rect">
                <a:avLst/>
              </a:prstGeom>
              <a:blipFill rotWithShape="1">
                <a:blip r:embed="rId3"/>
                <a:stretch>
                  <a:fillRect l="-3" t="-2" r="8" b="-23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/>
              <p:cNvGraphicFramePr>
                <a:graphicFrameLocks noGrp="1"/>
              </p:cNvGraphicFramePr>
              <p:nvPr/>
            </p:nvGraphicFramePr>
            <p:xfrm>
              <a:off x="549036" y="5141331"/>
              <a:ext cx="6177623" cy="11457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920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619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645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04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/>
                            <a:t>芯片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/>
                            <a:t>算子成熟度评分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/>
                            <a:t>编译器成熟度评分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/>
                            <a:t>英伟达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/>
                            <a:t>-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/>
                            <a:t>-</a:t>
                          </a:r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10">
                    <a:tc>
                      <a:txBody>
                        <a:bodyPr/>
                        <a:lstStyle/>
                        <a:p>
                          <a:pPr marL="0" indent="0" algn="ctr" defTabSz="914400" rtl="0" eaLnBrk="1" fontAlgn="ctr" latinLnBrk="0" hangingPunct="1"/>
                          <a:r>
                            <a:rPr kumimoji="1" lang="zh-CN" altLang="en-US"/>
                            <a:t>新硬件</a:t>
                          </a:r>
                          <a:endParaRPr lang="en-US" altLang="zh-CN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charset="-122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kumimoji="1" lang="en-US" altLang="zh-CN" sz="1800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charset="-122"/>
                                      </a:rPr>
                                      <m:t>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等线" panose="020F0502020204030204"/>
                            <a:ea typeface="等线" panose="02010600030101010101" charset="-122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zh-CN" sz="1800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1800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charset="-122"/>
                                      </a:rPr>
                                      <m:t>𝑬𝑺</m:t>
                                    </m:r>
                                  </m:e>
                                  <m:sub>
                                    <m:r>
                                      <a:rPr kumimoji="1" lang="en-US" altLang="zh-CN" sz="1800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微软雅黑" panose="020B0503020204020204" charset="-122"/>
                                      </a:rPr>
                                      <m:t>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zh-CN" altLang="en-US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/>
              <p:cNvGraphicFramePr>
                <a:graphicFrameLocks noGrp="1"/>
              </p:cNvGraphicFramePr>
              <p:nvPr/>
            </p:nvGraphicFramePr>
            <p:xfrm>
              <a:off x="549036" y="5141331"/>
              <a:ext cx="6177623" cy="11457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9207"/>
                    <a:gridCol w="1861962"/>
                    <a:gridCol w="2256454"/>
                  </a:tblGrid>
                  <a:tr h="404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/>
                            <a:t>芯片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/>
                            <a:t>算子成熟度评分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/>
                            <a:t>编译器成熟度评分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37081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/>
                            <a:t>英伟达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/>
                            <a:t>-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/>
                            <a:t>-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412750">
                    <a:tc>
                      <a:txBody>
                        <a:bodyPr/>
                        <a:lstStyle/>
                        <a:p>
                          <a:pPr marL="0" indent="0" algn="ctr" defTabSz="914400" rtl="0" eaLnBrk="1" fontAlgn="ctr" latinLnBrk="0" hangingPunct="1"/>
                          <a:r>
                            <a:rPr kumimoji="1" lang="zh-CN" altLang="en-US"/>
                            <a:t>新硬件</a:t>
                          </a:r>
                          <a:endParaRPr lang="en-US" altLang="zh-CN" sz="1800" kern="12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9525" marR="9525" marT="9525" marB="9525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文本框 24"/>
          <p:cNvSpPr txBox="1"/>
          <p:nvPr/>
        </p:nvSpPr>
        <p:spPr>
          <a:xfrm>
            <a:off x="2925901" y="1000234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>
                <a:latin typeface="微软雅黑" panose="020B0503020204020204" charset="-122"/>
                <a:ea typeface="微软雅黑" panose="020B0503020204020204" charset="-122"/>
              </a:rPr>
              <a:t>定义单样本指标，再推导宏观指标</a:t>
            </a:r>
          </a:p>
        </p:txBody>
      </p:sp>
      <p:sp>
        <p:nvSpPr>
          <p:cNvPr id="3" name="圆角矩形 7"/>
          <p:cNvSpPr/>
          <p:nvPr/>
        </p:nvSpPr>
        <p:spPr>
          <a:xfrm>
            <a:off x="8104640" y="3379072"/>
            <a:ext cx="2277423" cy="34300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4" name="圆角矩形 8"/>
          <p:cNvSpPr/>
          <p:nvPr/>
        </p:nvSpPr>
        <p:spPr>
          <a:xfrm>
            <a:off x="7042025" y="4429175"/>
            <a:ext cx="1955798" cy="5831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y0=</a:t>
            </a:r>
          </a:p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NV(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5" name="圆角矩形 10"/>
          <p:cNvSpPr/>
          <p:nvPr/>
        </p:nvSpPr>
        <p:spPr>
          <a:xfrm>
            <a:off x="9469249" y="4429175"/>
            <a:ext cx="1955798" cy="5831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y1=</a:t>
            </a:r>
          </a:p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F1(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8" name="圆角矩形 13"/>
          <p:cNvSpPr/>
          <p:nvPr/>
        </p:nvSpPr>
        <p:spPr>
          <a:xfrm>
            <a:off x="7930454" y="5686083"/>
            <a:ext cx="2625791" cy="57888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speedup_i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correct_i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errno_i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=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compare(y0,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y1)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9" name="直线箭头连接符 15"/>
          <p:cNvCxnSpPr>
            <a:stCxn id="8" idx="2"/>
            <a:endCxn id="9" idx="0"/>
          </p:cNvCxnSpPr>
          <p:nvPr/>
        </p:nvCxnSpPr>
        <p:spPr>
          <a:xfrm flipH="1">
            <a:off x="8019924" y="3722080"/>
            <a:ext cx="1223428" cy="70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6"/>
          <p:cNvCxnSpPr>
            <a:stCxn id="8" idx="2"/>
            <a:endCxn id="11" idx="0"/>
          </p:cNvCxnSpPr>
          <p:nvPr/>
        </p:nvCxnSpPr>
        <p:spPr>
          <a:xfrm>
            <a:off x="9243352" y="3722080"/>
            <a:ext cx="1203796" cy="70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9"/>
          <p:cNvCxnSpPr>
            <a:stCxn id="9" idx="2"/>
            <a:endCxn id="14" idx="0"/>
          </p:cNvCxnSpPr>
          <p:nvPr/>
        </p:nvCxnSpPr>
        <p:spPr>
          <a:xfrm>
            <a:off x="8019924" y="5012290"/>
            <a:ext cx="1223426" cy="67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23"/>
          <p:cNvCxnSpPr>
            <a:stCxn id="11" idx="2"/>
            <a:endCxn id="14" idx="0"/>
          </p:cNvCxnSpPr>
          <p:nvPr/>
        </p:nvCxnSpPr>
        <p:spPr>
          <a:xfrm flipH="1">
            <a:off x="9243350" y="5012290"/>
            <a:ext cx="1203798" cy="67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54"/>
          <p:cNvSpPr/>
          <p:nvPr/>
        </p:nvSpPr>
        <p:spPr>
          <a:xfrm>
            <a:off x="8104639" y="2354036"/>
            <a:ext cx="2277423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{(model,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inputs)}</a:t>
            </a:r>
            <a:endParaRPr kumimoji="0" lang="zh-CN" altLang="en-US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26" name="直线箭头连接符 148"/>
          <p:cNvCxnSpPr>
            <a:stCxn id="55" idx="2"/>
            <a:endCxn id="8" idx="0"/>
          </p:cNvCxnSpPr>
          <p:nvPr/>
        </p:nvCxnSpPr>
        <p:spPr>
          <a:xfrm>
            <a:off x="9243351" y="2762656"/>
            <a:ext cx="1" cy="616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52"/>
          <p:cNvSpPr txBox="1"/>
          <p:nvPr/>
        </p:nvSpPr>
        <p:spPr>
          <a:xfrm>
            <a:off x="9245981" y="28819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取一样本</a:t>
            </a:r>
          </a:p>
        </p:txBody>
      </p:sp>
      <p:sp>
        <p:nvSpPr>
          <p:cNvPr id="28" name="圆角矩形 7"/>
          <p:cNvSpPr/>
          <p:nvPr/>
        </p:nvSpPr>
        <p:spPr>
          <a:xfrm>
            <a:off x="8104640" y="3379072"/>
            <a:ext cx="2277423" cy="34300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29" name="圆角矩形 8"/>
          <p:cNvSpPr/>
          <p:nvPr/>
        </p:nvSpPr>
        <p:spPr>
          <a:xfrm>
            <a:off x="7042025" y="4429175"/>
            <a:ext cx="1955798" cy="5831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y0=</a:t>
            </a:r>
          </a:p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NV(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30" name="圆角矩形 10"/>
          <p:cNvSpPr/>
          <p:nvPr/>
        </p:nvSpPr>
        <p:spPr>
          <a:xfrm>
            <a:off x="9469249" y="4429175"/>
            <a:ext cx="1955798" cy="5831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y1=</a:t>
            </a:r>
          </a:p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F1(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31" name="圆角矩形 13"/>
          <p:cNvSpPr/>
          <p:nvPr/>
        </p:nvSpPr>
        <p:spPr>
          <a:xfrm>
            <a:off x="7930454" y="5686083"/>
            <a:ext cx="2625791" cy="57888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speedup_i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correct_i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errno_i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=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compare(y0,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y1)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32" name="直线箭头连接符 15"/>
          <p:cNvCxnSpPr>
            <a:stCxn id="8" idx="2"/>
            <a:endCxn id="9" idx="0"/>
          </p:cNvCxnSpPr>
          <p:nvPr/>
        </p:nvCxnSpPr>
        <p:spPr>
          <a:xfrm flipH="1">
            <a:off x="8019924" y="3722080"/>
            <a:ext cx="1223428" cy="70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16"/>
          <p:cNvCxnSpPr>
            <a:stCxn id="8" idx="2"/>
            <a:endCxn id="11" idx="0"/>
          </p:cNvCxnSpPr>
          <p:nvPr/>
        </p:nvCxnSpPr>
        <p:spPr>
          <a:xfrm>
            <a:off x="9243352" y="3722080"/>
            <a:ext cx="1203796" cy="70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19"/>
          <p:cNvCxnSpPr>
            <a:stCxn id="9" idx="2"/>
            <a:endCxn id="14" idx="0"/>
          </p:cNvCxnSpPr>
          <p:nvPr/>
        </p:nvCxnSpPr>
        <p:spPr>
          <a:xfrm>
            <a:off x="8019924" y="5012290"/>
            <a:ext cx="1223426" cy="67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箭头连接符 23"/>
          <p:cNvCxnSpPr>
            <a:stCxn id="11" idx="2"/>
            <a:endCxn id="14" idx="0"/>
          </p:cNvCxnSpPr>
          <p:nvPr/>
        </p:nvCxnSpPr>
        <p:spPr>
          <a:xfrm flipH="1">
            <a:off x="9243350" y="5012290"/>
            <a:ext cx="1203798" cy="67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54"/>
          <p:cNvSpPr/>
          <p:nvPr/>
        </p:nvSpPr>
        <p:spPr>
          <a:xfrm>
            <a:off x="8104639" y="2354036"/>
            <a:ext cx="2277423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{(model,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inputs)}</a:t>
            </a:r>
            <a:endParaRPr kumimoji="0" lang="zh-CN" altLang="en-US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37" name="直线箭头连接符 148"/>
          <p:cNvCxnSpPr>
            <a:stCxn id="55" idx="2"/>
            <a:endCxn id="8" idx="0"/>
          </p:cNvCxnSpPr>
          <p:nvPr/>
        </p:nvCxnSpPr>
        <p:spPr>
          <a:xfrm>
            <a:off x="9243351" y="2762656"/>
            <a:ext cx="1" cy="616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框 152"/>
          <p:cNvSpPr txBox="1"/>
          <p:nvPr/>
        </p:nvSpPr>
        <p:spPr>
          <a:xfrm>
            <a:off x="9245981" y="28819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取一样本</a:t>
            </a:r>
          </a:p>
        </p:txBody>
      </p:sp>
      <p:sp>
        <p:nvSpPr>
          <p:cNvPr id="46" name="object 39"/>
          <p:cNvSpPr txBox="1"/>
          <p:nvPr/>
        </p:nvSpPr>
        <p:spPr>
          <a:xfrm>
            <a:off x="466871" y="325690"/>
            <a:ext cx="1038852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370" b="1" i="0" kern="120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zh-CN" altLang="en-US" sz="3200" spc="-6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衡量 AI 编译器成熟度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D44E4-6132-0210-AEB4-7A37B28D8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6AB1B1D0-2EB1-6195-B70C-7DAEAC399557}"/>
              </a:ext>
            </a:extLst>
          </p:cNvPr>
          <p:cNvSpPr txBox="1"/>
          <p:nvPr/>
        </p:nvSpPr>
        <p:spPr>
          <a:xfrm>
            <a:off x="-36830" y="2753481"/>
            <a:ext cx="12192000" cy="7683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defRPr/>
            </a:pPr>
            <a:r>
              <a:rPr kumimoji="1" lang="zh-CN" altLang="en-GB" sz="4400" b="1" dirty="0">
                <a:latin typeface="微软雅黑"/>
                <a:ea typeface="微软雅黑"/>
                <a:cs typeface="微软雅黑" panose="020B0503020204020204" charset="-122"/>
              </a:rPr>
              <a:t>如何</a:t>
            </a:r>
            <a:r>
              <a:rPr kumimoji="1" lang="zh-CN" altLang="en-US" sz="4400" b="1" dirty="0">
                <a:latin typeface="微软雅黑"/>
                <a:ea typeface="微软雅黑"/>
                <a:cs typeface="微软雅黑" panose="020B0503020204020204" charset="-122"/>
              </a:rPr>
              <a:t>测量？</a:t>
            </a:r>
            <a:endParaRPr kumimoji="1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/>
              <a:ea typeface="微软雅黑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2763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66871" y="336719"/>
            <a:ext cx="10388527" cy="49911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en-US" altLang="zh-CN" sz="3200" spc="-61" err="1">
                <a:solidFill>
                  <a:schemeClr val="tx1"/>
                </a:solidFill>
                <a:ea typeface="微软雅黑" panose="020B0503020204020204" charset="-122"/>
              </a:rPr>
              <a:t>GraphNet</a:t>
            </a:r>
            <a:endParaRPr lang="zh-CN" altLang="en-US" sz="3200" spc="-61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0293" y="1588932"/>
            <a:ext cx="5531005" cy="4907872"/>
            <a:chOff x="780585" y="2562110"/>
            <a:chExt cx="11062010" cy="9815744"/>
          </a:xfrm>
        </p:grpSpPr>
        <p:sp>
          <p:nvSpPr>
            <p:cNvPr id="93" name="矩形 92"/>
            <p:cNvSpPr/>
            <p:nvPr/>
          </p:nvSpPr>
          <p:spPr>
            <a:xfrm>
              <a:off x="780585" y="2562110"/>
              <a:ext cx="11062010" cy="9815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40510">
                <a:defRPr/>
              </a:pPr>
              <a:endParaRPr lang="zh-CN" altLang="en-US" sz="303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3305639" y="2673160"/>
              <a:ext cx="6011902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540510">
                <a:defRPr/>
              </a:pPr>
              <a:r>
                <a:rPr kumimoji="1" lang="zh-CN" altLang="en-US" sz="22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全面覆盖业界开源模型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270704" y="1588932"/>
            <a:ext cx="5531005" cy="4907872"/>
            <a:chOff x="780585" y="2562110"/>
            <a:chExt cx="11062010" cy="9815744"/>
          </a:xfrm>
        </p:grpSpPr>
        <p:sp>
          <p:nvSpPr>
            <p:cNvPr id="91" name="矩形 90"/>
            <p:cNvSpPr/>
            <p:nvPr/>
          </p:nvSpPr>
          <p:spPr>
            <a:xfrm>
              <a:off x="780585" y="2562110"/>
              <a:ext cx="11062010" cy="9815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40510">
                <a:defRPr/>
              </a:pPr>
              <a:endParaRPr lang="zh-CN" altLang="en-US" sz="303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2" name="矩形 91"/>
            <p:cNvSpPr/>
            <p:nvPr/>
          </p:nvSpPr>
          <p:spPr>
            <a:xfrm>
              <a:off x="3869905" y="2673160"/>
              <a:ext cx="4883388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540510">
                <a:defRPr/>
              </a:pPr>
              <a:r>
                <a:rPr kumimoji="1" lang="zh-CN" altLang="en-US" sz="22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模型大小覆盖完备</a:t>
              </a: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1718414" y="2155904"/>
            <a:ext cx="28747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kumimoji="1" lang="zh-CN" altLang="en-US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 </a:t>
            </a:r>
            <a:r>
              <a:rPr kumimoji="1" lang="en-US" altLang="zh-CN" b="1">
                <a:solidFill>
                  <a:srgbClr val="3333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2700 </a:t>
            </a:r>
            <a:r>
              <a:rPr kumimoji="1" lang="zh-CN" altLang="en-US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计算图样本</a:t>
            </a:r>
          </a:p>
        </p:txBody>
      </p:sp>
      <p:graphicFrame>
        <p:nvGraphicFramePr>
          <p:cNvPr id="20" name="图表 19"/>
          <p:cNvGraphicFramePr/>
          <p:nvPr/>
        </p:nvGraphicFramePr>
        <p:xfrm>
          <a:off x="1146027" y="2651963"/>
          <a:ext cx="4019535" cy="389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文本框 94"/>
          <p:cNvSpPr txBox="1"/>
          <p:nvPr/>
        </p:nvSpPr>
        <p:spPr>
          <a:xfrm>
            <a:off x="4426312" y="6596390"/>
            <a:ext cx="3339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1" lang="en-GB" altLang="zh-CN" sz="11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hlinkClick r:id="rId4"/>
              </a:rPr>
              <a:t>https://github.com/PaddlePaddle/GraphNet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637" y="2127988"/>
            <a:ext cx="4441138" cy="436149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73978" y="6232775"/>
            <a:ext cx="32167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(a) Categories of Computational Graph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17038" y="944042"/>
            <a:ext cx="93730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err="1">
                <a:latin typeface="微软雅黑" panose="020B0503020204020204" charset="-122"/>
                <a:ea typeface="微软雅黑" panose="020B0503020204020204" charset="-122"/>
              </a:rPr>
              <a:t>GraphNet</a:t>
            </a:r>
            <a:r>
              <a:rPr lang="zh-CN" altLang="en-US" sz="2200">
                <a:latin typeface="微软雅黑" panose="020B0503020204020204" charset="-122"/>
                <a:ea typeface="微软雅黑" panose="020B0503020204020204" charset="-122"/>
              </a:rPr>
              <a:t> 是一个大规模的计算图数据集，目标是助力催熟现有 </a:t>
            </a:r>
            <a:r>
              <a:rPr lang="en-US" altLang="zh-CN" sz="2200"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2200">
                <a:latin typeface="微软雅黑" panose="020B0503020204020204" charset="-122"/>
                <a:ea typeface="微软雅黑" panose="020B0503020204020204" charset="-122"/>
              </a:rPr>
              <a:t>软件栈</a:t>
            </a:r>
            <a:endParaRPr lang="en-US" altLang="zh-CN" sz="2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66871" y="336719"/>
            <a:ext cx="10388527" cy="49911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en-US" altLang="zh-CN" sz="3200" spc="-61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GraphNet</a:t>
            </a:r>
            <a:r>
              <a:rPr lang="en-US" altLang="zh-CN" sz="3200" spc="-6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3200" spc="-61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计算图数据集</a:t>
            </a:r>
            <a:endParaRPr lang="zh-CN" altLang="en-US" sz="3245" spc="-6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90293" y="1216205"/>
            <a:ext cx="5531005" cy="4907872"/>
            <a:chOff x="390293" y="1281055"/>
            <a:chExt cx="5531005" cy="4907872"/>
          </a:xfrm>
        </p:grpSpPr>
        <p:sp>
          <p:nvSpPr>
            <p:cNvPr id="26" name="矩形 25"/>
            <p:cNvSpPr/>
            <p:nvPr/>
          </p:nvSpPr>
          <p:spPr>
            <a:xfrm>
              <a:off x="390293" y="1281055"/>
              <a:ext cx="5531005" cy="490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40510">
                <a:defRPr/>
              </a:pPr>
              <a:endParaRPr lang="zh-CN" altLang="en-US" sz="303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37783" y="1336580"/>
              <a:ext cx="3836023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540510">
                <a:defRPr/>
              </a:pPr>
              <a:r>
                <a:rPr kumimoji="1" lang="zh-CN" altLang="en-US" sz="22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健全的数据集样本生成流程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566849" y="2281093"/>
            <a:ext cx="2242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6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动态捕获，</a:t>
            </a:r>
            <a:endParaRPr kumimoji="1" lang="en-US" altLang="zh-CN" sz="16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kumimoji="1" lang="zh-CN" altLang="en-US" sz="16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生成标准化样本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573999" y="2945255"/>
            <a:ext cx="2279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6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八大约束，保障样本轻松复现实际运行场景</a:t>
            </a:r>
          </a:p>
        </p:txBody>
      </p:sp>
      <p:sp>
        <p:nvSpPr>
          <p:cNvPr id="34" name="圆角矩形 1"/>
          <p:cNvSpPr/>
          <p:nvPr/>
        </p:nvSpPr>
        <p:spPr>
          <a:xfrm>
            <a:off x="606193" y="2315443"/>
            <a:ext cx="2559067" cy="412929"/>
          </a:xfrm>
          <a:prstGeom prst="roundRect">
            <a:avLst/>
          </a:prstGeom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defRPr/>
            </a:pPr>
            <a:r>
              <a:rPr kumimoji="1" lang="zh-CN" altLang="en-US" sz="16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分类抽取</a:t>
            </a:r>
            <a:r>
              <a:rPr kumimoji="1" lang="en-US" altLang="zh-CN" sz="16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extract</a:t>
            </a:r>
            <a:endParaRPr kumimoji="1" lang="zh-CN" altLang="en-US" sz="16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67443" y="1748214"/>
            <a:ext cx="3036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1" lang="zh-CN" altLang="en-US" sz="16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飞桨</a:t>
            </a:r>
            <a:r>
              <a:rPr kumimoji="1" lang="en-US" altLang="zh-CN" sz="16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kumimoji="1" lang="en-US" altLang="zh-CN" sz="1600" b="1" err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PyTorch</a:t>
            </a:r>
            <a:r>
              <a:rPr kumimoji="1" lang="zh-CN" altLang="en-US" sz="16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用户模型</a:t>
            </a:r>
          </a:p>
        </p:txBody>
      </p:sp>
      <p:sp>
        <p:nvSpPr>
          <p:cNvPr id="36" name="圆角矩形 12"/>
          <p:cNvSpPr/>
          <p:nvPr/>
        </p:nvSpPr>
        <p:spPr>
          <a:xfrm>
            <a:off x="606193" y="2977736"/>
            <a:ext cx="2559067" cy="455807"/>
          </a:xfrm>
          <a:prstGeom prst="roundRect">
            <a:avLst/>
          </a:prstGeom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defRPr/>
            </a:pPr>
            <a:r>
              <a:rPr kumimoji="1" lang="zh-CN" altLang="en-US" sz="16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约束验证</a:t>
            </a:r>
            <a:r>
              <a:rPr kumimoji="1" lang="en-US" altLang="zh-CN" sz="16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validate</a:t>
            </a:r>
            <a:endParaRPr kumimoji="1" lang="zh-CN" altLang="en-US" sz="16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圆角矩形 13"/>
          <p:cNvSpPr/>
          <p:nvPr/>
        </p:nvSpPr>
        <p:spPr>
          <a:xfrm>
            <a:off x="607622" y="3699550"/>
            <a:ext cx="2556211" cy="455807"/>
          </a:xfrm>
          <a:prstGeom prst="roundRect">
            <a:avLst/>
          </a:prstGeom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defRPr/>
            </a:pPr>
            <a:r>
              <a:rPr kumimoji="1" lang="zh-CN" altLang="en-US" sz="16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审核入库</a:t>
            </a:r>
          </a:p>
        </p:txBody>
      </p:sp>
      <p:sp>
        <p:nvSpPr>
          <p:cNvPr id="42" name="圆角矩形 14"/>
          <p:cNvSpPr/>
          <p:nvPr/>
        </p:nvSpPr>
        <p:spPr>
          <a:xfrm>
            <a:off x="607622" y="5512095"/>
            <a:ext cx="2556210" cy="500633"/>
          </a:xfrm>
          <a:prstGeom prst="roundRect">
            <a:avLst/>
          </a:prstGeom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rIns="18000" rtlCol="0" anchor="ctr"/>
          <a:lstStyle/>
          <a:p>
            <a:pPr algn="ctr">
              <a:defRPr/>
            </a:pPr>
            <a:r>
              <a:rPr kumimoji="1" lang="zh-CN" altLang="en-US" sz="16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编译评测</a:t>
            </a:r>
            <a:r>
              <a:rPr kumimoji="1" lang="en-US" altLang="zh-CN" sz="1600" b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test</a:t>
            </a:r>
            <a:r>
              <a:rPr kumimoji="1" lang="en-US" altLang="zh-CN" sz="1600" b="1" err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_compiler</a:t>
            </a:r>
            <a:endParaRPr kumimoji="1" lang="zh-CN" altLang="en-US" sz="1600" b="1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513238" y="5512095"/>
            <a:ext cx="222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1" lang="zh-CN" altLang="en-US" sz="16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多个编译器后端、多个硬件平台统一评测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989850" y="341144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16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</a:p>
        </p:txBody>
      </p:sp>
      <p:sp>
        <p:nvSpPr>
          <p:cNvPr id="45" name="右箭头 6"/>
          <p:cNvSpPr/>
          <p:nvPr/>
        </p:nvSpPr>
        <p:spPr>
          <a:xfrm rot="5400000">
            <a:off x="1794374" y="3434739"/>
            <a:ext cx="182706" cy="279147"/>
          </a:xfrm>
          <a:prstGeom prst="right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7485">
              <a:defRPr/>
            </a:pPr>
            <a:endParaRPr kumimoji="1" lang="zh-CN" altLang="en-US" sz="32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右箭头 6"/>
          <p:cNvSpPr/>
          <p:nvPr/>
        </p:nvSpPr>
        <p:spPr>
          <a:xfrm rot="5400000">
            <a:off x="1794374" y="2714329"/>
            <a:ext cx="182706" cy="279147"/>
          </a:xfrm>
          <a:prstGeom prst="right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7485">
              <a:defRPr/>
            </a:pPr>
            <a:endParaRPr kumimoji="1" lang="zh-CN" altLang="en-US" sz="32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右箭头 6"/>
          <p:cNvSpPr/>
          <p:nvPr/>
        </p:nvSpPr>
        <p:spPr>
          <a:xfrm rot="5400000">
            <a:off x="1794374" y="2056623"/>
            <a:ext cx="182706" cy="279147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432FF"/>
              </a:gs>
            </a:gsLst>
            <a:lin ang="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7485">
              <a:defRPr/>
            </a:pPr>
            <a:endParaRPr kumimoji="1" lang="zh-CN" altLang="en-US" sz="32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流程图: 多文档 5"/>
          <p:cNvSpPr/>
          <p:nvPr/>
        </p:nvSpPr>
        <p:spPr>
          <a:xfrm>
            <a:off x="883287" y="4434030"/>
            <a:ext cx="2004879" cy="839239"/>
          </a:xfrm>
          <a:prstGeom prst="flowChartMultidocumen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40510">
              <a:defRPr/>
            </a:pPr>
            <a:r>
              <a:rPr kumimoji="1" lang="en-US" altLang="zh-CN" sz="2000" b="1" err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GraphNet</a:t>
            </a:r>
          </a:p>
        </p:txBody>
      </p:sp>
      <p:sp>
        <p:nvSpPr>
          <p:cNvPr id="49" name="右箭头 6"/>
          <p:cNvSpPr/>
          <p:nvPr/>
        </p:nvSpPr>
        <p:spPr>
          <a:xfrm rot="5400000">
            <a:off x="1802234" y="5233186"/>
            <a:ext cx="182706" cy="279147"/>
          </a:xfrm>
          <a:prstGeom prst="right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7485">
              <a:defRPr/>
            </a:pPr>
            <a:endParaRPr kumimoji="1" lang="zh-CN" altLang="en-US" sz="32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右箭头 6"/>
          <p:cNvSpPr/>
          <p:nvPr/>
        </p:nvSpPr>
        <p:spPr>
          <a:xfrm rot="5400000">
            <a:off x="1802234" y="4141022"/>
            <a:ext cx="182706" cy="279147"/>
          </a:xfrm>
          <a:prstGeom prst="rightArrow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67485">
              <a:defRPr/>
            </a:pPr>
            <a:endParaRPr kumimoji="1" lang="zh-CN" altLang="en-US" sz="32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426312" y="6223663"/>
            <a:ext cx="3339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1" lang="en-GB" altLang="zh-CN" sz="11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hlinkClick r:id="rId3"/>
              </a:rPr>
              <a:t>https://github.com/PaddlePaddle/GraphNet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6270704" y="1216205"/>
            <a:ext cx="5531005" cy="4907872"/>
            <a:chOff x="780585" y="2562110"/>
            <a:chExt cx="11062010" cy="9815744"/>
          </a:xfrm>
        </p:grpSpPr>
        <p:sp>
          <p:nvSpPr>
            <p:cNvPr id="68" name="矩形 67"/>
            <p:cNvSpPr/>
            <p:nvPr/>
          </p:nvSpPr>
          <p:spPr>
            <a:xfrm>
              <a:off x="780585" y="2562110"/>
              <a:ext cx="11062010" cy="9815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40510">
                <a:defRPr/>
              </a:pPr>
              <a:endParaRPr lang="zh-CN" altLang="en-US" sz="303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2459251" y="2673160"/>
              <a:ext cx="7704676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540510">
                <a:defRPr/>
              </a:pPr>
              <a:r>
                <a:rPr kumimoji="1" lang="zh-CN" altLang="en-US" sz="22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保留模型真实完整的网络结构</a:t>
              </a:r>
            </a:p>
          </p:txBody>
        </p:sp>
      </p:grpSp>
      <p:sp>
        <p:nvSpPr>
          <p:cNvPr id="70" name="文本框 69"/>
          <p:cNvSpPr txBox="1"/>
          <p:nvPr/>
        </p:nvSpPr>
        <p:spPr>
          <a:xfrm>
            <a:off x="6367329" y="1731877"/>
            <a:ext cx="1681187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样本示例</a:t>
            </a:r>
            <a:endParaRPr kumimoji="1" lang="en-US" altLang="zh-CN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1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模型运行信息（</a:t>
            </a:r>
            <a:r>
              <a:rPr kumimoji="1" lang="en-US" altLang="zh-CN" sz="1200" err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graph_net.json</a:t>
            </a:r>
            <a:r>
              <a:rPr kumimoji="1" lang="zh-CN" altLang="en-US" sz="1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1" lang="en-US" altLang="zh-CN" sz="12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367330" y="2799165"/>
            <a:ext cx="1331781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1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计算图结构（</a:t>
            </a:r>
            <a:r>
              <a:rPr kumimoji="1" lang="en-US" altLang="zh-CN" sz="1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model.py</a:t>
            </a:r>
            <a:r>
              <a:rPr kumimoji="1" lang="zh-CN" altLang="en-US" sz="1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1" lang="en-US" altLang="zh-CN" sz="12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367330" y="3445183"/>
            <a:ext cx="1860503" cy="63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1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权重元信息（</a:t>
            </a:r>
            <a:r>
              <a:rPr kumimoji="1" lang="en-US" altLang="zh-CN" sz="1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weight_meta.py</a:t>
            </a:r>
            <a:r>
              <a:rPr kumimoji="1" lang="zh-CN" altLang="en-US" sz="1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1" lang="en-US" altLang="zh-CN" sz="12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6368509" y="4091199"/>
            <a:ext cx="181207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1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输入元信息（</a:t>
            </a:r>
            <a:r>
              <a:rPr kumimoji="1" lang="en-US" altLang="zh-CN" sz="1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input_meta.py</a:t>
            </a:r>
            <a:r>
              <a:rPr kumimoji="1" lang="zh-CN" altLang="en-US" sz="12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6368509" y="5365915"/>
            <a:ext cx="1599922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1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自定义算子（</a:t>
            </a:r>
            <a:r>
              <a:rPr kumimoji="1" lang="en-US" altLang="zh-CN" sz="1200" err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custom_op</a:t>
            </a:r>
            <a:r>
              <a:rPr kumimoji="1" lang="zh-CN" altLang="en-US" sz="1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*）</a:t>
            </a:r>
            <a:endParaRPr kumimoji="1" lang="en-US" altLang="zh-CN" sz="12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367330" y="4731444"/>
            <a:ext cx="2581665" cy="636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1" lang="zh-CN" altLang="en-US" sz="1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动态维度约束（</a:t>
            </a:r>
            <a:r>
              <a:rPr kumimoji="1" lang="en-US" altLang="zh-CN" sz="1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input_tensor_constraints.py</a:t>
            </a:r>
            <a:r>
              <a:rPr kumimoji="1" lang="zh-CN" altLang="en-US" sz="12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kumimoji="1" lang="en-US" altLang="zh-CN" sz="12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768663" y="1847520"/>
            <a:ext cx="3033046" cy="4226315"/>
            <a:chOff x="6628086" y="1066754"/>
            <a:chExt cx="2775102" cy="5261265"/>
          </a:xfrm>
        </p:grpSpPr>
        <p:grpSp>
          <p:nvGrpSpPr>
            <p:cNvPr id="77" name="组合 76"/>
            <p:cNvGrpSpPr/>
            <p:nvPr/>
          </p:nvGrpSpPr>
          <p:grpSpPr>
            <a:xfrm>
              <a:off x="6628086" y="1066754"/>
              <a:ext cx="2775102" cy="2181912"/>
              <a:chOff x="4972083" y="2868088"/>
              <a:chExt cx="2823596" cy="2181912"/>
            </a:xfrm>
          </p:grpSpPr>
          <p:sp>
            <p:nvSpPr>
              <p:cNvPr id="105" name="圆角矩形 13"/>
              <p:cNvSpPr/>
              <p:nvPr/>
            </p:nvSpPr>
            <p:spPr>
              <a:xfrm>
                <a:off x="4983112" y="2958519"/>
                <a:ext cx="2703691" cy="2042823"/>
              </a:xfrm>
              <a:prstGeom prst="roundRect">
                <a:avLst>
                  <a:gd name="adj" fmla="val 0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3" name="圆角矩形 14"/>
              <p:cNvSpPr/>
              <p:nvPr/>
            </p:nvSpPr>
            <p:spPr>
              <a:xfrm>
                <a:off x="4981706" y="2868088"/>
                <a:ext cx="2737237" cy="293528"/>
              </a:xfrm>
              <a:prstGeom prst="roundRect">
                <a:avLst>
                  <a:gd name="adj" fmla="val 4408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kumimoji="1"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" name="文本框 113"/>
              <p:cNvSpPr txBox="1"/>
              <p:nvPr/>
            </p:nvSpPr>
            <p:spPr>
              <a:xfrm>
                <a:off x="4972083" y="2874604"/>
                <a:ext cx="2823596" cy="306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kumimoji="1" lang="en-US" altLang="zh-CN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class</a:t>
                </a:r>
                <a:r>
                  <a:rPr kumimoji="1" lang="zh-CN" altLang="en-US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1000" b="1" err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GraphModule</a:t>
                </a:r>
                <a:r>
                  <a:rPr kumimoji="1" lang="en-US" altLang="zh-CN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(</a:t>
                </a:r>
                <a:r>
                  <a:rPr kumimoji="1" lang="en-US" altLang="zh-CN" sz="1000" err="1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paddle.nn.Layer</a:t>
                </a:r>
                <a:r>
                  <a:rPr kumimoji="1" lang="en-US" altLang="zh-CN" sz="1000">
                    <a:solidFill>
                      <a:prstClr val="white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):</a:t>
                </a:r>
                <a:endParaRPr kumimoji="1" lang="zh-CN" altLang="en-US" sz="100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5" name="文本框 114"/>
              <p:cNvSpPr txBox="1"/>
              <p:nvPr/>
            </p:nvSpPr>
            <p:spPr>
              <a:xfrm>
                <a:off x="5086209" y="3210900"/>
                <a:ext cx="2503481" cy="18391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kumimoji="1" lang="zh-CN" altLang="en-US" sz="10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def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 b="1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forward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(self,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x0,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w0,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b0):</a:t>
                </a:r>
              </a:p>
              <a:p>
                <a:pPr>
                  <a:defRPr/>
                </a:pP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 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matmul_0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=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paddle._</a:t>
                </a:r>
                <a:r>
                  <a:rPr kumimoji="1" lang="en-US" altLang="zh-CN" sz="800" err="1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C_ops.matmul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(x0,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w0)</a:t>
                </a:r>
              </a:p>
              <a:p>
                <a:pPr>
                  <a:defRPr/>
                </a:pP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 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del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x0,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w0</a:t>
                </a:r>
              </a:p>
              <a:p>
                <a:pPr>
                  <a:defRPr/>
                </a:pPr>
                <a:endParaRPr kumimoji="1" lang="en-US" altLang="zh-CN" sz="8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defRPr/>
                </a:pP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 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add_0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=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paddle._</a:t>
                </a:r>
                <a:r>
                  <a:rPr kumimoji="1" lang="en-US" altLang="zh-CN" sz="800" err="1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C_ops.add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(matmul_0,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b0)</a:t>
                </a:r>
              </a:p>
              <a:p>
                <a:pPr>
                  <a:defRPr/>
                </a:pP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 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del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matmul_0,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b0</a:t>
                </a:r>
              </a:p>
              <a:p>
                <a:pPr>
                  <a:defRPr/>
                </a:pPr>
                <a:endParaRPr kumimoji="1" lang="en-US" altLang="zh-CN" sz="8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defRPr/>
                </a:pP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 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relu_0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=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paddle._</a:t>
                </a:r>
                <a:r>
                  <a:rPr kumimoji="1" lang="en-US" altLang="zh-CN" sz="800" err="1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C_ops.relu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(add_0)</a:t>
                </a:r>
              </a:p>
              <a:p>
                <a:pPr>
                  <a:defRPr/>
                </a:pP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 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del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add_0</a:t>
                </a:r>
              </a:p>
              <a:p>
                <a:pPr>
                  <a:defRPr/>
                </a:pPr>
                <a:endParaRPr kumimoji="1" lang="en-US" altLang="zh-CN" sz="8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>
                  <a:defRPr/>
                </a:pP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      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return</a:t>
                </a:r>
                <a:r>
                  <a:rPr kumimoji="1" lang="zh-CN" altLang="en-US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sz="8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relu_0</a:t>
                </a:r>
              </a:p>
            </p:txBody>
          </p:sp>
        </p:grpSp>
        <p:sp>
          <p:nvSpPr>
            <p:cNvPr id="78" name="文本框 77"/>
            <p:cNvSpPr txBox="1"/>
            <p:nvPr/>
          </p:nvSpPr>
          <p:spPr>
            <a:xfrm>
              <a:off x="6635202" y="3235460"/>
              <a:ext cx="2662439" cy="155796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kumimoji="1" sz="11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 algn="l">
                <a:defRPr/>
              </a:pP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class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Weight_tensor_w0:</a:t>
              </a:r>
            </a:p>
            <a:p>
              <a:pPr algn="l"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name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“w0”</a:t>
              </a:r>
            </a:p>
            <a:p>
              <a:pPr algn="l"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shape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[4,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5]</a:t>
              </a:r>
            </a:p>
            <a:p>
              <a:pPr algn="l"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 err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dtype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“torch.float32”</a:t>
              </a:r>
            </a:p>
            <a:p>
              <a:pPr algn="l"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mean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0.446</a:t>
              </a:r>
            </a:p>
            <a:p>
              <a:pPr algn="l"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std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0.159</a:t>
              </a:r>
            </a:p>
            <a:p>
              <a:pPr algn="l"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data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None</a:t>
              </a:r>
            </a:p>
            <a:p>
              <a:pPr algn="l">
                <a:defRPr/>
              </a:pP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…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6633747" y="4846301"/>
              <a:ext cx="2662439" cy="144655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zh-CN"/>
              </a:defPPr>
              <a:lvl1pPr>
                <a:defRPr kumimoji="1" sz="1100">
                  <a:solidFill>
                    <a:schemeClr val="dk1"/>
                  </a:solidFill>
                </a:defRPr>
              </a:lvl1pPr>
              <a:lvl2pPr>
                <a:defRPr>
                  <a:solidFill>
                    <a:schemeClr val="dk1"/>
                  </a:solidFill>
                </a:defRPr>
              </a:lvl2pPr>
              <a:lvl3pPr>
                <a:defRPr>
                  <a:solidFill>
                    <a:schemeClr val="dk1"/>
                  </a:solidFill>
                </a:defRPr>
              </a:lvl3pPr>
              <a:lvl4pPr>
                <a:defRPr>
                  <a:solidFill>
                    <a:schemeClr val="dk1"/>
                  </a:solidFill>
                </a:defRPr>
              </a:lvl4pPr>
              <a:lvl5pPr>
                <a:defRPr>
                  <a:solidFill>
                    <a:schemeClr val="dk1"/>
                  </a:solidFill>
                </a:defRPr>
              </a:lvl5pPr>
              <a:lvl6pPr>
                <a:defRPr>
                  <a:solidFill>
                    <a:schemeClr val="dk1"/>
                  </a:solidFill>
                </a:defRPr>
              </a:lvl6pPr>
              <a:lvl7pPr>
                <a:defRPr>
                  <a:solidFill>
                    <a:schemeClr val="dk1"/>
                  </a:solidFill>
                </a:defRPr>
              </a:lvl7pPr>
              <a:lvl8pPr>
                <a:defRPr>
                  <a:solidFill>
                    <a:schemeClr val="dk1"/>
                  </a:solidFill>
                </a:defRPr>
              </a:lvl8pPr>
              <a:lvl9pPr>
                <a:defRPr>
                  <a:solidFill>
                    <a:schemeClr val="dk1"/>
                  </a:solidFill>
                </a:defRPr>
              </a:lvl9pPr>
            </a:lstStyle>
            <a:p>
              <a:pPr>
                <a:defRPr/>
              </a:pP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class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Input_tensor_x0:</a:t>
              </a:r>
            </a:p>
            <a:p>
              <a:pPr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name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“x0”</a:t>
              </a:r>
            </a:p>
            <a:p>
              <a:pPr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shape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[16,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4]</a:t>
              </a:r>
            </a:p>
            <a:p>
              <a:pPr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 err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dtype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“torch.float32”</a:t>
              </a:r>
            </a:p>
            <a:p>
              <a:pPr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mean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0.501</a:t>
              </a:r>
            </a:p>
            <a:p>
              <a:pPr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std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0.289</a:t>
              </a:r>
            </a:p>
            <a:p>
              <a:pPr>
                <a:defRPr/>
              </a:pP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      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data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=</a:t>
              </a:r>
              <a:r>
                <a:rPr lang="zh-CN" altLang="en-US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None</a:t>
              </a:r>
            </a:p>
            <a:p>
              <a:pPr>
                <a:defRPr/>
              </a:pPr>
              <a:r>
                <a:rPr lang="en-US" altLang="zh-CN" sz="100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…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8252574" y="2845011"/>
              <a:ext cx="990301" cy="38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kumimoji="1" lang="zh-CN" altLang="en-US" sz="1400" b="1">
                  <a:solidFill>
                    <a:prstClr val="black"/>
                  </a:solidFill>
                  <a:highlight>
                    <a:srgbClr val="C0C0C0"/>
                  </a:highlight>
                  <a:latin typeface="微软雅黑" panose="020B0503020204020204" charset="-122"/>
                  <a:ea typeface="微软雅黑" panose="020B0503020204020204" charset="-122"/>
                </a:rPr>
                <a:t>计算图结构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8264451" y="4449585"/>
              <a:ext cx="990301" cy="38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kumimoji="1" lang="zh-CN" altLang="en-US" sz="1400" b="1">
                  <a:solidFill>
                    <a:prstClr val="black"/>
                  </a:solidFill>
                  <a:highlight>
                    <a:srgbClr val="C0C0C0"/>
                  </a:highlight>
                  <a:latin typeface="微软雅黑" panose="020B0503020204020204" charset="-122"/>
                  <a:ea typeface="微软雅黑" panose="020B0503020204020204" charset="-122"/>
                </a:rPr>
                <a:t>权重元信息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8264451" y="5944873"/>
              <a:ext cx="990301" cy="383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defRPr/>
              </a:pPr>
              <a:r>
                <a:rPr kumimoji="1" lang="zh-CN" altLang="en-US" sz="1400" b="1">
                  <a:solidFill>
                    <a:prstClr val="black"/>
                  </a:solidFill>
                  <a:highlight>
                    <a:srgbClr val="C0C0C0"/>
                  </a:highlight>
                  <a:latin typeface="微软雅黑" panose="020B0503020204020204" charset="-122"/>
                  <a:ea typeface="微软雅黑" panose="020B0503020204020204" charset="-122"/>
                </a:rPr>
                <a:t>输入元信息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684" y="920102"/>
            <a:ext cx="2437968" cy="553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大括号 8"/>
          <p:cNvSpPr/>
          <p:nvPr/>
        </p:nvSpPr>
        <p:spPr>
          <a:xfrm>
            <a:off x="10420946" y="1077495"/>
            <a:ext cx="187683" cy="5379947"/>
          </a:xfrm>
          <a:prstGeom prst="rightBrac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177762" y="1246910"/>
            <a:ext cx="1015661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Calibri"/>
              </a:rPr>
              <a:t>样本配置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127332" y="3398138"/>
            <a:ext cx="12464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Calibri"/>
              </a:rPr>
              <a:t>输入元数据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177762" y="5578787"/>
            <a:ext cx="124649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Calibri"/>
              </a:rPr>
              <a:t>权重元数据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745619" y="3444303"/>
            <a:ext cx="1260763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GraphNet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 </a:t>
            </a:r>
            <a:endParaRPr kumimoji="0" lang="en-US" altLang="zh-CN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样本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28" y="1051851"/>
            <a:ext cx="5275487" cy="5405591"/>
          </a:xfrm>
          <a:prstGeom prst="rect">
            <a:avLst/>
          </a:prstGeom>
        </p:spPr>
      </p:pic>
      <p:sp>
        <p:nvSpPr>
          <p:cNvPr id="4" name="object 39"/>
          <p:cNvSpPr txBox="1"/>
          <p:nvPr/>
        </p:nvSpPr>
        <p:spPr>
          <a:xfrm>
            <a:off x="466871" y="336719"/>
            <a:ext cx="10388527" cy="49911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en-US" altLang="zh-CN" sz="3200" b="1" spc="-61" err="1">
                <a:latin typeface="微软雅黑"/>
                <a:ea typeface="微软雅黑"/>
              </a:rPr>
              <a:t>GraphNet</a:t>
            </a:r>
            <a:r>
              <a:rPr lang="en-US" altLang="zh-CN" sz="3200" b="1" spc="-61">
                <a:latin typeface="微软雅黑"/>
                <a:ea typeface="微软雅黑"/>
              </a:rPr>
              <a:t> </a:t>
            </a:r>
            <a:r>
              <a:rPr lang="zh-CN" altLang="en-US" sz="3200" b="1" spc="-61">
                <a:latin typeface="微软雅黑"/>
                <a:ea typeface="微软雅黑"/>
              </a:rPr>
              <a:t>样本示例</a:t>
            </a:r>
            <a:endParaRPr lang="zh-CN" altLang="en-US" sz="3245" b="1" spc="-61">
              <a:ea typeface="微软雅黑" panose="020B0503020204020204" charset="-122"/>
            </a:endParaRPr>
          </a:p>
        </p:txBody>
      </p:sp>
      <p:sp>
        <p:nvSpPr>
          <p:cNvPr id="7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6928" y="5032443"/>
            <a:ext cx="4699225" cy="1425000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8625620">
            <a:off x="4900174" y="3900918"/>
            <a:ext cx="3363663" cy="288000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66871" y="336719"/>
            <a:ext cx="10388527" cy="49911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en-US" sz="3200" spc="-61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0"/>
              </a:rPr>
              <a:t>GraphNet</a:t>
            </a:r>
            <a:r>
              <a:rPr lang="en-US" sz="3200" spc="-6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0"/>
              </a:rPr>
              <a:t> </a:t>
            </a:r>
            <a:r>
              <a:rPr lang="zh-CN" altLang="en-US" sz="3200" spc="-6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0"/>
              </a:rPr>
              <a:t>助力算子库及编译器评测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270704" y="1281055"/>
            <a:ext cx="5531005" cy="4907872"/>
            <a:chOff x="6270704" y="1281055"/>
            <a:chExt cx="5531005" cy="4907872"/>
          </a:xfrm>
        </p:grpSpPr>
        <p:sp>
          <p:nvSpPr>
            <p:cNvPr id="29" name="矩形 28"/>
            <p:cNvSpPr/>
            <p:nvPr/>
          </p:nvSpPr>
          <p:spPr>
            <a:xfrm>
              <a:off x="6270704" y="1281055"/>
              <a:ext cx="5531005" cy="490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40510">
                <a:defRPr/>
              </a:pPr>
              <a:endParaRPr lang="zh-CN" altLang="en-US" sz="303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694332" y="1336580"/>
              <a:ext cx="26837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540510">
                <a:defRPr/>
              </a:pPr>
              <a:r>
                <a:rPr kumimoji="1" lang="zh-CN" altLang="en-US" sz="2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kumimoji="1" lang="en-US" altLang="zh-CN" sz="2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NV</a:t>
              </a:r>
              <a:r>
                <a:rPr kumimoji="1" lang="zh-CN" altLang="en-US" sz="22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设备编译器评测</a:t>
              </a:r>
            </a:p>
          </p:txBody>
        </p:sp>
      </p:grpSp>
      <p:sp>
        <p:nvSpPr>
          <p:cNvPr id="51" name="object 21"/>
          <p:cNvSpPr txBox="1"/>
          <p:nvPr/>
        </p:nvSpPr>
        <p:spPr>
          <a:xfrm>
            <a:off x="6508238" y="1648387"/>
            <a:ext cx="5270499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955"/>
              </a:spcBef>
              <a:buFont typeface="Arial" panose="020B0604020202020204" pitchFamily="34" charset="0"/>
              <a:buChar char="•"/>
              <a:defRPr/>
            </a:pPr>
            <a:endParaRPr lang="en-US" altLang="zh-CN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  <a:p>
            <a:pPr marL="298450" indent="-285750">
              <a:spcBef>
                <a:spcPts val="955"/>
              </a:spcBef>
              <a:buFont typeface="Arial" panose="020B0604020202020204" pitchFamily="34" charset="0"/>
              <a:buChar char="•"/>
              <a:defRPr/>
            </a:pPr>
            <a:endParaRPr lang="en-US" altLang="zh-CN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  <a:p>
            <a:pPr marL="298450" indent="-285750">
              <a:spcBef>
                <a:spcPts val="955"/>
              </a:spcBef>
              <a:buFont typeface="Arial" panose="020B0604020202020204" pitchFamily="34" charset="0"/>
              <a:buChar char="•"/>
              <a:defRPr/>
            </a:pPr>
            <a:endParaRPr lang="en-US" altLang="zh-CN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  <a:p>
            <a:pPr marL="298450" indent="-285750">
              <a:spcBef>
                <a:spcPts val="955"/>
              </a:spcBef>
              <a:buFont typeface="Arial" panose="020B0604020202020204" pitchFamily="34" charset="0"/>
              <a:buChar char="•"/>
              <a:defRPr/>
            </a:pPr>
            <a:endParaRPr lang="en-US" altLang="zh-CN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  <a:p>
            <a:pPr marL="12700">
              <a:spcBef>
                <a:spcPts val="955"/>
              </a:spcBef>
              <a:defRPr/>
            </a:pPr>
            <a:endParaRPr lang="en-US" altLang="zh-CN" sz="8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  <a:p>
            <a:pPr marL="12700">
              <a:spcBef>
                <a:spcPts val="955"/>
              </a:spcBef>
              <a:defRPr/>
            </a:pPr>
            <a:endParaRPr lang="en-US" altLang="zh-CN" sz="8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386787" y="2693059"/>
            <a:ext cx="41811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955"/>
              </a:spcBef>
              <a:defRPr/>
            </a:pPr>
            <a:r>
              <a:rPr lang="zh-CN" altLang="en-US" sz="1600" b="1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评测结果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(Paddle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,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 </a:t>
            </a:r>
            <a:r>
              <a:rPr lang="en-US" altLang="zh-CN" sz="1600" spc="-10" err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PyTorch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)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on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(NLP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,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CV):</a:t>
            </a:r>
            <a:endParaRPr lang="en-US" altLang="zh-CN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文本框 60"/>
              <p:cNvSpPr txBox="1"/>
              <p:nvPr/>
            </p:nvSpPr>
            <p:spPr>
              <a:xfrm>
                <a:off x="6664528" y="1866880"/>
                <a:ext cx="4957918" cy="351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bPr>
                        <m:e>
                          <m:r>
                            <a:rPr kumimoji="1"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𝑬𝑺</m:t>
                          </m:r>
                        </m:e>
                        <m:sub>
                          <m:r>
                            <a:rPr kumimoji="1" lang="en-US" altLang="zh-CN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𝒕</m:t>
                          </m:r>
                        </m:sub>
                      </m:sSub>
                      <m:r>
                        <a:rPr kumimoji="1" lang="en-US" altLang="zh-CN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pPr>
                        <m:e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pPr>
                        <m:e>
                          <m:r>
                            <a:rPr kumimoji="1" lang="zh-CN" altLang="en-US" sz="16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 </m:t>
                          </m:r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𝝀𝜼</m:t>
                          </m:r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p>
                      </m:sSup>
                      <m:r>
                        <a:rPr kumimoji="1" lang="zh-CN" altLang="en-US" sz="16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bSupPr>
                        <m:e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t</m:t>
                          </m:r>
                        </m:sub>
                        <m:sup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𝟏</m:t>
                          </m:r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−</m:t>
                          </m:r>
                          <m:r>
                            <a:rPr kumimoji="1" lang="en-US" altLang="zh-CN" sz="16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bSup>
                    </m:oMath>
                  </m:oMathPara>
                </a14:m>
                <a:endParaRPr kumimoji="1" lang="zh-CN" altLang="en-US" sz="16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61" name="文本框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528" y="1866880"/>
                <a:ext cx="4957918" cy="351828"/>
              </a:xfrm>
              <a:prstGeom prst="rect">
                <a:avLst/>
              </a:prstGeom>
              <a:blipFill rotWithShape="1">
                <a:blip r:embed="rId3"/>
                <a:stretch>
                  <a:fillRect l="-4" t="-175" r="1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本框 61"/>
              <p:cNvSpPr txBox="1"/>
              <p:nvPr/>
            </p:nvSpPr>
            <p:spPr>
              <a:xfrm>
                <a:off x="6577346" y="2263527"/>
                <a:ext cx="5176262" cy="287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kumimoji="1" lang="zh-CN" altLang="en-US" sz="1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微软雅黑" panose="020B0503020204020204" charset="-122"/>
                      </a:rPr>
                      <m:t>其中，</m:t>
                    </m:r>
                    <m:sSup>
                      <m:sSupPr>
                        <m:ctrlPr>
                          <a:rPr kumimoji="1" lang="en-US" altLang="zh-CN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pPr>
                      <m:e>
                        <m:r>
                          <a:rPr kumimoji="1" lang="en-US" altLang="zh-CN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kumimoji="1" lang="en-US" altLang="zh-CN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kumimoji="1" lang="zh-CN" altLang="en-US" sz="12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：平均加速比，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pPr>
                      <m:e>
                        <m:r>
                          <a:rPr kumimoji="1" lang="en-US" altLang="zh-CN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kumimoji="1" lang="en-US" altLang="zh-CN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𝜆𝜂</m:t>
                        </m:r>
                        <m:r>
                          <a:rPr kumimoji="1" lang="en-US" altLang="zh-CN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r>
                  <a:rPr kumimoji="1" lang="zh-CN" altLang="en-US" sz="12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：负优化惩罚，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bSupPr>
                      <m:e>
                        <m:r>
                          <a:rPr kumimoji="1" lang="en-US" altLang="zh-CN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12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𝑡</m:t>
                        </m:r>
                      </m:sub>
                      <m:sup>
                        <m:r>
                          <a:rPr kumimoji="1" lang="en-US" altLang="zh-CN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1−</m:t>
                        </m:r>
                        <m:r>
                          <a:rPr kumimoji="1" lang="en-US" altLang="zh-CN" sz="1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bSup>
                  </m:oMath>
                </a14:m>
                <a:r>
                  <a:rPr kumimoji="1" lang="zh-CN" altLang="en-US" sz="12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：错误惩罚</a:t>
                </a:r>
              </a:p>
            </p:txBody>
          </p:sp>
        </mc:Choice>
        <mc:Fallback xmlns="">
          <p:sp>
            <p:nvSpPr>
              <p:cNvPr id="62" name="文本框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346" y="2263527"/>
                <a:ext cx="5176262" cy="287002"/>
              </a:xfrm>
              <a:prstGeom prst="rect">
                <a:avLst/>
              </a:prstGeom>
              <a:blipFill rotWithShape="1">
                <a:blip r:embed="rId4"/>
                <a:stretch>
                  <a:fillRect t="-135" r="8" b="-27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文本框 63"/>
          <p:cNvSpPr txBox="1"/>
          <p:nvPr/>
        </p:nvSpPr>
        <p:spPr>
          <a:xfrm>
            <a:off x="4426312" y="6372543"/>
            <a:ext cx="3339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kumimoji="1" lang="en-GB" altLang="zh-CN" sz="1100" b="1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hlinkClick r:id="rId5"/>
              </a:rPr>
              <a:t>https://github.com/PaddlePaddle/GraphNet</a:t>
            </a:r>
            <a:endParaRPr kumimoji="1" lang="en-GB" altLang="zh-CN" sz="11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rcRect l="5167"/>
          <a:stretch>
            <a:fillRect/>
          </a:stretch>
        </p:blipFill>
        <p:spPr>
          <a:xfrm>
            <a:off x="6706884" y="3046490"/>
            <a:ext cx="4873206" cy="30634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56232" y="1281055"/>
            <a:ext cx="5531005" cy="4907872"/>
            <a:chOff x="6270704" y="1281055"/>
            <a:chExt cx="5531005" cy="4907872"/>
          </a:xfrm>
        </p:grpSpPr>
        <p:sp>
          <p:nvSpPr>
            <p:cNvPr id="6" name="矩形 5"/>
            <p:cNvSpPr/>
            <p:nvPr/>
          </p:nvSpPr>
          <p:spPr>
            <a:xfrm>
              <a:off x="6270704" y="1281055"/>
              <a:ext cx="5531005" cy="490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40510">
                <a:defRPr/>
              </a:pPr>
              <a:endParaRPr lang="zh-CN" altLang="en-US" sz="3035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773687" y="1336580"/>
              <a:ext cx="2525050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540510">
                <a:defRPr/>
              </a:pPr>
              <a:r>
                <a:rPr kumimoji="1" lang="zh-CN" altLang="en-US" sz="2200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 跨设备算子库评测</a:t>
              </a:r>
            </a:p>
          </p:txBody>
        </p:sp>
      </p:grpSp>
      <p:sp>
        <p:nvSpPr>
          <p:cNvPr id="8" name="object 21"/>
          <p:cNvSpPr txBox="1"/>
          <p:nvPr/>
        </p:nvSpPr>
        <p:spPr>
          <a:xfrm>
            <a:off x="593766" y="1648387"/>
            <a:ext cx="5270499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spcBef>
                <a:spcPts val="955"/>
              </a:spcBef>
              <a:buFont typeface="Arial" panose="020B0604020202020204" pitchFamily="34" charset="0"/>
              <a:buChar char="•"/>
              <a:defRPr/>
            </a:pPr>
            <a:endParaRPr lang="en-US" altLang="zh-CN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  <a:p>
            <a:pPr marL="298450" indent="-285750">
              <a:spcBef>
                <a:spcPts val="955"/>
              </a:spcBef>
              <a:buFont typeface="Arial" panose="020B0604020202020204" pitchFamily="34" charset="0"/>
              <a:buChar char="•"/>
              <a:defRPr/>
            </a:pPr>
            <a:endParaRPr lang="en-US" altLang="zh-CN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  <a:p>
            <a:pPr marL="298450" indent="-285750">
              <a:spcBef>
                <a:spcPts val="955"/>
              </a:spcBef>
              <a:buFont typeface="Arial" panose="020B0604020202020204" pitchFamily="34" charset="0"/>
              <a:buChar char="•"/>
              <a:defRPr/>
            </a:pPr>
            <a:endParaRPr lang="en-US" altLang="zh-CN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  <a:p>
            <a:pPr marL="298450" indent="-285750">
              <a:spcBef>
                <a:spcPts val="955"/>
              </a:spcBef>
              <a:buFont typeface="Arial" panose="020B0604020202020204" pitchFamily="34" charset="0"/>
              <a:buChar char="•"/>
              <a:defRPr/>
            </a:pPr>
            <a:endParaRPr lang="en-US" altLang="zh-CN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  <a:p>
            <a:pPr marL="12700">
              <a:spcBef>
                <a:spcPts val="955"/>
              </a:spcBef>
              <a:defRPr/>
            </a:pPr>
            <a:endParaRPr lang="en-US" altLang="zh-CN" sz="8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  <a:p>
            <a:pPr marL="12700">
              <a:spcBef>
                <a:spcPts val="955"/>
              </a:spcBef>
              <a:defRPr/>
            </a:pPr>
            <a:endParaRPr lang="en-US" altLang="zh-CN" sz="8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6871" y="2691776"/>
            <a:ext cx="44161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955"/>
              </a:spcBef>
              <a:defRPr/>
            </a:pPr>
            <a:r>
              <a:rPr lang="zh-CN" altLang="en-US" sz="1600" b="1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评测结果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(Paddle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NLP,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Paddle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CV)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on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 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(A</a:t>
            </a:r>
            <a:r>
              <a:rPr lang="zh-CN" altLang="en-US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，</a:t>
            </a:r>
            <a:r>
              <a:rPr lang="en-US" altLang="zh-CN" sz="1600" spc="-1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PMingLiU"/>
              </a:rPr>
              <a:t>B):</a:t>
            </a:r>
            <a:endParaRPr lang="en-US" altLang="zh-CN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PMingLiU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33603" y="2243523"/>
                <a:ext cx="5176262" cy="287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kumimoji="1" lang="zh-CN" altLang="en-US" sz="12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其中，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1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pPr>
                      <m:e>
                        <m:r>
                          <a:rPr kumimoji="1" lang="en-US" altLang="zh-CN" sz="1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kumimoji="1" lang="en-US" altLang="zh-CN" sz="12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</m:oMath>
                </a14:m>
                <a:r>
                  <a:rPr kumimoji="1" lang="zh-CN" altLang="en-US" sz="1200" b="1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zh-CN" altLang="en-US" sz="12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为几何平均加速比，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1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bSupPr>
                      <m:e>
                        <m:r>
                          <a:rPr kumimoji="1" lang="en-US" altLang="zh-CN" sz="1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1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t</m:t>
                        </m:r>
                      </m:sub>
                      <m:sup>
                        <m:r>
                          <a:rPr kumimoji="1" lang="en-US" altLang="zh-CN" sz="1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𝟏</m:t>
                        </m:r>
                        <m:r>
                          <a:rPr kumimoji="1" lang="en-US" altLang="zh-CN" sz="1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−</m:t>
                        </m:r>
                        <m:r>
                          <a:rPr kumimoji="1" lang="en-US" altLang="zh-CN" sz="1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bSup>
                  </m:oMath>
                </a14:m>
                <a:r>
                  <a:rPr kumimoji="1" lang="zh-CN" altLang="en-US" sz="1200">
                    <a:solidFill>
                      <a:prstClr val="black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为错误惩罚</a:t>
                </a: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03" y="2243523"/>
                <a:ext cx="5176262" cy="287002"/>
              </a:xfrm>
              <a:prstGeom prst="rect">
                <a:avLst/>
              </a:prstGeom>
              <a:blipFill rotWithShape="1">
                <a:blip r:embed="rId7"/>
                <a:stretch>
                  <a:fillRect l="-4" t="-24" r="11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1534102" y="1840770"/>
                <a:ext cx="3175264" cy="38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bPr>
                        <m:e>
                          <m:r>
                            <a:rPr kumimoji="1" lang="en-US" altLang="zh-CN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𝑼</m:t>
                          </m:r>
                        </m:e>
                        <m:sub>
                          <m:r>
                            <a:rPr kumimoji="1" lang="en-US" altLang="zh-CN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𝒕</m:t>
                          </m:r>
                        </m:sub>
                      </m:sSub>
                      <m:r>
                        <a:rPr kumimoji="1" lang="en-US" altLang="zh-C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pPr>
                        <m:e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sSubSup>
                        <m:sSubSupPr>
                          <m:ctrlP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bSupPr>
                        <m:e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t</m:t>
                          </m:r>
                        </m:sub>
                        <m:sup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𝟏</m:t>
                          </m:r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−</m:t>
                          </m:r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bSup>
                    </m:oMath>
                  </m:oMathPara>
                </a14:m>
                <a:endParaRPr kumimoji="1" lang="zh-CN" altLang="en-US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102" y="1840770"/>
                <a:ext cx="3175264" cy="384208"/>
              </a:xfrm>
              <a:prstGeom prst="rect">
                <a:avLst/>
              </a:prstGeom>
              <a:blipFill rotWithShape="1">
                <a:blip r:embed="rId8"/>
                <a:stretch>
                  <a:fillRect l="-18" t="-141" r="6" b="1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rcRect l="3086"/>
          <a:stretch>
            <a:fillRect/>
          </a:stretch>
        </p:blipFill>
        <p:spPr>
          <a:xfrm>
            <a:off x="751057" y="3125661"/>
            <a:ext cx="4741354" cy="30147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66871" y="332961"/>
            <a:ext cx="10388527" cy="506627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en-US" altLang="zh-CN" sz="3200" spc="-6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GraphNet </a:t>
            </a:r>
            <a:r>
              <a:rPr lang="zh-CN" altLang="en-US" sz="3200" spc="-6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助力算子库迭代开发</a:t>
            </a:r>
            <a:endParaRPr lang="zh-CN" altLang="en-US" sz="3245" spc="-6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Microsoft JhengHei" panose="020B0604030504040204" charset="-12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542652" y="1731346"/>
            <a:ext cx="1373523" cy="408620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算子库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V0.1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4135096" y="1731346"/>
            <a:ext cx="1741983" cy="408620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GraphNet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评估</a:t>
            </a:r>
            <a:endParaRPr lang="en-US" alt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096000" y="1731346"/>
            <a:ext cx="1373523" cy="408620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算子库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V0.2</a:t>
            </a:r>
          </a:p>
        </p:txBody>
      </p:sp>
      <p:cxnSp>
        <p:nvCxnSpPr>
          <p:cNvPr id="24" name="直线箭头连接符 23"/>
          <p:cNvCxnSpPr>
            <a:stCxn id="20" idx="3"/>
            <a:endCxn id="21" idx="1"/>
          </p:cNvCxnSpPr>
          <p:nvPr/>
        </p:nvCxnSpPr>
        <p:spPr>
          <a:xfrm>
            <a:off x="3916175" y="1935656"/>
            <a:ext cx="218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4"/>
          <p:cNvCxnSpPr>
            <a:stCxn id="21" idx="3"/>
            <a:endCxn id="22" idx="1"/>
          </p:cNvCxnSpPr>
          <p:nvPr/>
        </p:nvCxnSpPr>
        <p:spPr>
          <a:xfrm>
            <a:off x="5877079" y="1935656"/>
            <a:ext cx="218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箭头连接符 31"/>
          <p:cNvCxnSpPr>
            <a:stCxn id="22" idx="3"/>
          </p:cNvCxnSpPr>
          <p:nvPr/>
        </p:nvCxnSpPr>
        <p:spPr>
          <a:xfrm>
            <a:off x="7469523" y="1935656"/>
            <a:ext cx="218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9632467" y="1643268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>
                <a:latin typeface="微软雅黑" panose="020B0503020204020204" charset="-122"/>
                <a:ea typeface="微软雅黑" panose="020B0503020204020204" charset="-122"/>
              </a:rPr>
              <a:t>…</a:t>
            </a:r>
            <a:endParaRPr kumimoji="1"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7688444" y="1744029"/>
            <a:ext cx="1741983" cy="408620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GraphNet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评估</a:t>
            </a:r>
            <a:endParaRPr lang="en-US" alt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55" name="直线箭头连接符 54"/>
          <p:cNvCxnSpPr>
            <a:stCxn id="54" idx="3"/>
          </p:cNvCxnSpPr>
          <p:nvPr/>
        </p:nvCxnSpPr>
        <p:spPr>
          <a:xfrm>
            <a:off x="9430427" y="1948339"/>
            <a:ext cx="218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302017" y="2654499"/>
            <a:ext cx="3935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</a:rPr>
              <a:t>算子库基准测试：</a:t>
            </a:r>
            <a:endParaRPr kumimoji="1"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侧重正确性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芯片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B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正确性问题比 芯片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 A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严重得多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芯片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A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和芯片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B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的算子库大体能发挥出各自的硬件性能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</a:rPr>
              <a:t>助力算子库迭代开发：</a:t>
            </a:r>
            <a:endParaRPr kumimoji="1"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自动定位出错计算子图或算子。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使用开源社区力量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GPU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Kernel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dirty="0" err="1">
                <a:latin typeface="微软雅黑" panose="020B0503020204020204" charset="-122"/>
                <a:ea typeface="微软雅黑" panose="020B0503020204020204" charset="-122"/>
              </a:rPr>
              <a:t>Genrator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Agent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帮助修复一部分问题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69" y="2433582"/>
            <a:ext cx="6261108" cy="3858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DF4873-04DF-B6E3-AB06-317F412E9017}"/>
              </a:ext>
            </a:extLst>
          </p:cNvPr>
          <p:cNvSpPr txBox="1"/>
          <p:nvPr/>
        </p:nvSpPr>
        <p:spPr>
          <a:xfrm>
            <a:off x="600208" y="1121401"/>
            <a:ext cx="9670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新硬件公司的研发重点在重点模型。对于长尾模型的性能表现，研发投入成本爆炸。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66871" y="332961"/>
            <a:ext cx="10388527" cy="506627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en-US" altLang="zh-CN" sz="3200" spc="-6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GraphNet </a:t>
            </a:r>
            <a:r>
              <a:rPr lang="zh-CN" altLang="en-US" sz="3200" spc="-6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助力编译器迭代开发</a:t>
            </a:r>
            <a:endParaRPr lang="zh-CN" altLang="en-US" sz="3245" spc="-6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Microsoft JhengHei" panose="020B0604030504040204" charset="-12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06151" y="2459918"/>
            <a:ext cx="41482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</a:rPr>
              <a:t>编译器基准测试：</a:t>
            </a:r>
            <a:endParaRPr kumimoji="1"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正确性与通用性能并重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】Paddle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CINN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与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Torch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Inductor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在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NLP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上表现接近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结论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】CV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方面，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CINN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性能表现比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Inductor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好，但是前者精度差于后者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kumimoji="1" lang="zh-CN" altLang="en-US" b="1" dirty="0">
                <a:latin typeface="微软雅黑" panose="020B0503020204020204" charset="-122"/>
                <a:ea typeface="微软雅黑" panose="020B0503020204020204" charset="-122"/>
              </a:rPr>
              <a:t>助力编译器迭代优化：</a:t>
            </a:r>
            <a:endParaRPr kumimoji="1" lang="en-US" altLang="zh-CN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自动定位出错或者性能负优化子图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将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kernel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generator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agent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升级为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for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Compiler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，生成编译器所需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pass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52" y="2571893"/>
            <a:ext cx="6057525" cy="3611154"/>
          </a:xfrm>
          <a:prstGeom prst="rect">
            <a:avLst/>
          </a:prstGeom>
        </p:spPr>
      </p:pic>
      <p:sp>
        <p:nvSpPr>
          <p:cNvPr id="23" name="圆角矩形 19">
            <a:extLst>
              <a:ext uri="{FF2B5EF4-FFF2-40B4-BE49-F238E27FC236}">
                <a16:creationId xmlns:a16="http://schemas.microsoft.com/office/drawing/2014/main" id="{C68B9EE2-246D-C7FB-330B-FF5B3C09B708}"/>
              </a:ext>
            </a:extLst>
          </p:cNvPr>
          <p:cNvSpPr/>
          <p:nvPr/>
        </p:nvSpPr>
        <p:spPr>
          <a:xfrm>
            <a:off x="2542652" y="1731346"/>
            <a:ext cx="1373523" cy="408620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编译器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V0.1</a:t>
            </a:r>
          </a:p>
        </p:txBody>
      </p:sp>
      <p:sp>
        <p:nvSpPr>
          <p:cNvPr id="24" name="圆角矩形 20">
            <a:extLst>
              <a:ext uri="{FF2B5EF4-FFF2-40B4-BE49-F238E27FC236}">
                <a16:creationId xmlns:a16="http://schemas.microsoft.com/office/drawing/2014/main" id="{050DE506-71B8-3A8A-D7A5-0B76C7724DBC}"/>
              </a:ext>
            </a:extLst>
          </p:cNvPr>
          <p:cNvSpPr/>
          <p:nvPr/>
        </p:nvSpPr>
        <p:spPr>
          <a:xfrm>
            <a:off x="4135096" y="1731346"/>
            <a:ext cx="1741983" cy="408620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GraphNet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评估</a:t>
            </a:r>
            <a:endParaRPr lang="en-US" alt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25" name="圆角矩形 21">
            <a:extLst>
              <a:ext uri="{FF2B5EF4-FFF2-40B4-BE49-F238E27FC236}">
                <a16:creationId xmlns:a16="http://schemas.microsoft.com/office/drawing/2014/main" id="{678A7737-4642-C2C2-1FCB-2E1568EF966A}"/>
              </a:ext>
            </a:extLst>
          </p:cNvPr>
          <p:cNvSpPr/>
          <p:nvPr/>
        </p:nvSpPr>
        <p:spPr>
          <a:xfrm>
            <a:off x="6096000" y="1731346"/>
            <a:ext cx="1373523" cy="408620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编译器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V0.2</a:t>
            </a:r>
          </a:p>
        </p:txBody>
      </p:sp>
      <p:cxnSp>
        <p:nvCxnSpPr>
          <p:cNvPr id="26" name="直线箭头连接符 23">
            <a:extLst>
              <a:ext uri="{FF2B5EF4-FFF2-40B4-BE49-F238E27FC236}">
                <a16:creationId xmlns:a16="http://schemas.microsoft.com/office/drawing/2014/main" id="{F419F4BF-16BB-484C-34EC-13089C2AEB32}"/>
              </a:ext>
            </a:extLst>
          </p:cNvPr>
          <p:cNvCxnSpPr>
            <a:stCxn id="23" idx="3"/>
            <a:endCxn id="24" idx="1"/>
          </p:cNvCxnSpPr>
          <p:nvPr/>
        </p:nvCxnSpPr>
        <p:spPr>
          <a:xfrm>
            <a:off x="3916175" y="1935656"/>
            <a:ext cx="218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箭头连接符 24">
            <a:extLst>
              <a:ext uri="{FF2B5EF4-FFF2-40B4-BE49-F238E27FC236}">
                <a16:creationId xmlns:a16="http://schemas.microsoft.com/office/drawing/2014/main" id="{45D15710-BD02-ECFF-3394-29527DB9C1B1}"/>
              </a:ext>
            </a:extLst>
          </p:cNvPr>
          <p:cNvCxnSpPr>
            <a:stCxn id="24" idx="3"/>
            <a:endCxn id="25" idx="1"/>
          </p:cNvCxnSpPr>
          <p:nvPr/>
        </p:nvCxnSpPr>
        <p:spPr>
          <a:xfrm>
            <a:off x="5877079" y="1935656"/>
            <a:ext cx="218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箭头连接符 31">
            <a:extLst>
              <a:ext uri="{FF2B5EF4-FFF2-40B4-BE49-F238E27FC236}">
                <a16:creationId xmlns:a16="http://schemas.microsoft.com/office/drawing/2014/main" id="{1E6C197E-CB8B-2013-397F-360607053614}"/>
              </a:ext>
            </a:extLst>
          </p:cNvPr>
          <p:cNvCxnSpPr>
            <a:stCxn id="25" idx="3"/>
          </p:cNvCxnSpPr>
          <p:nvPr/>
        </p:nvCxnSpPr>
        <p:spPr>
          <a:xfrm>
            <a:off x="7469523" y="1935656"/>
            <a:ext cx="218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34">
            <a:extLst>
              <a:ext uri="{FF2B5EF4-FFF2-40B4-BE49-F238E27FC236}">
                <a16:creationId xmlns:a16="http://schemas.microsoft.com/office/drawing/2014/main" id="{FD7A1EE8-C1CA-566C-8A3B-3AE1CDF08F70}"/>
              </a:ext>
            </a:extLst>
          </p:cNvPr>
          <p:cNvSpPr txBox="1"/>
          <p:nvPr/>
        </p:nvSpPr>
        <p:spPr>
          <a:xfrm>
            <a:off x="9632467" y="1643268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>
                <a:latin typeface="微软雅黑" panose="020B0503020204020204" charset="-122"/>
                <a:ea typeface="微软雅黑" panose="020B0503020204020204" charset="-122"/>
              </a:rPr>
              <a:t>…</a:t>
            </a:r>
            <a:endParaRPr kumimoji="1" lang="zh-CN" altLang="en-US" sz="3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圆角矩形 53">
            <a:extLst>
              <a:ext uri="{FF2B5EF4-FFF2-40B4-BE49-F238E27FC236}">
                <a16:creationId xmlns:a16="http://schemas.microsoft.com/office/drawing/2014/main" id="{B5C51D05-2AF4-C005-841E-D7C814FE5D41}"/>
              </a:ext>
            </a:extLst>
          </p:cNvPr>
          <p:cNvSpPr/>
          <p:nvPr/>
        </p:nvSpPr>
        <p:spPr>
          <a:xfrm>
            <a:off x="7688444" y="1744029"/>
            <a:ext cx="1741983" cy="408620"/>
          </a:xfrm>
          <a:prstGeom prst="roundRect">
            <a:avLst/>
          </a:prstGeom>
          <a:solidFill>
            <a:schemeClr val="bg1"/>
          </a:solidFill>
          <a:ln w="25400" cap="flat">
            <a:solidFill>
              <a:srgbClr val="0070C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GraphNet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评估</a:t>
            </a:r>
            <a:endParaRPr lang="en-US" altLang="zh-CN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31" name="直线箭头连接符 54">
            <a:extLst>
              <a:ext uri="{FF2B5EF4-FFF2-40B4-BE49-F238E27FC236}">
                <a16:creationId xmlns:a16="http://schemas.microsoft.com/office/drawing/2014/main" id="{7336BED5-6B1B-99B4-A770-A35AD2747FDF}"/>
              </a:ext>
            </a:extLst>
          </p:cNvPr>
          <p:cNvCxnSpPr>
            <a:stCxn id="30" idx="3"/>
          </p:cNvCxnSpPr>
          <p:nvPr/>
        </p:nvCxnSpPr>
        <p:spPr>
          <a:xfrm>
            <a:off x="9430427" y="1948339"/>
            <a:ext cx="218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A9681B7-BD6B-581A-F978-7513499536FA}"/>
              </a:ext>
            </a:extLst>
          </p:cNvPr>
          <p:cNvSpPr txBox="1"/>
          <p:nvPr/>
        </p:nvSpPr>
        <p:spPr>
          <a:xfrm>
            <a:off x="600208" y="1121401"/>
            <a:ext cx="9670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新硬件公司的研发重点在重点模型。对于长尾模型的性能表现，研发投入成本爆炸。</a:t>
            </a:r>
            <a:endParaRPr kumimoji="1" lang="en-US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66871" y="326124"/>
            <a:ext cx="10388527" cy="49911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en-US" altLang="zh-CN" sz="3200" spc="-61" dirty="0">
                <a:solidFill>
                  <a:schemeClr val="tx1"/>
                </a:solidFill>
                <a:latin typeface="微软雅黑"/>
                <a:ea typeface="微软雅黑"/>
              </a:rPr>
              <a:t>GraphNet </a:t>
            </a:r>
            <a:r>
              <a:rPr lang="zh-CN" altLang="en-US" sz="3200" spc="-61" dirty="0">
                <a:solidFill>
                  <a:schemeClr val="tx1"/>
                </a:solidFill>
                <a:latin typeface="微软雅黑"/>
                <a:ea typeface="微软雅黑"/>
              </a:rPr>
              <a:t>&amp; </a:t>
            </a:r>
            <a:r>
              <a:rPr lang="en-US" altLang="zh-CN" sz="3200" spc="-61" dirty="0">
                <a:solidFill>
                  <a:schemeClr val="tx1"/>
                </a:solidFill>
                <a:latin typeface="微软雅黑"/>
                <a:ea typeface="微软雅黑"/>
              </a:rPr>
              <a:t>AI for Compiler (AI4C) </a:t>
            </a:r>
            <a:r>
              <a:rPr lang="en-US" altLang="zh-CN" sz="3200" spc="-61" dirty="0" err="1">
                <a:solidFill>
                  <a:schemeClr val="tx1"/>
                </a:solidFill>
                <a:latin typeface="微软雅黑"/>
                <a:ea typeface="微软雅黑"/>
              </a:rPr>
              <a:t>架构全景</a:t>
            </a:r>
            <a:endParaRPr lang="en-US" altLang="zh-CN" sz="3200" spc="-61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圆角矩形 22"/>
          <p:cNvSpPr/>
          <p:nvPr/>
        </p:nvSpPr>
        <p:spPr>
          <a:xfrm>
            <a:off x="6909917" y="1408393"/>
            <a:ext cx="2235383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GraphNet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 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构建工具</a:t>
            </a:r>
          </a:p>
        </p:txBody>
      </p:sp>
      <p:sp>
        <p:nvSpPr>
          <p:cNvPr id="3" name="圆角矩形 23"/>
          <p:cNvSpPr/>
          <p:nvPr/>
        </p:nvSpPr>
        <p:spPr>
          <a:xfrm>
            <a:off x="3012202" y="1394069"/>
            <a:ext cx="1936814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计算图分解工具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/>
            </a:endParaRPr>
          </a:p>
        </p:txBody>
      </p:sp>
      <p:sp>
        <p:nvSpPr>
          <p:cNvPr id="4" name="文本框 50"/>
          <p:cNvSpPr txBox="1"/>
          <p:nvPr/>
        </p:nvSpPr>
        <p:spPr>
          <a:xfrm>
            <a:off x="6603560" y="2534193"/>
            <a:ext cx="2848099" cy="418576"/>
          </a:xfrm>
          <a:prstGeom prst="rect">
            <a:avLst/>
          </a:prstGeom>
          <a:noFill/>
          <a:ln w="25400" cmpd="sng">
            <a:solidFill>
              <a:srgbClr val="2339DA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en-US" altLang="zh-CN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GraphNet</a:t>
            </a:r>
            <a:r>
              <a:rPr kumimoji="1"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计算图数据集</a:t>
            </a:r>
          </a:p>
        </p:txBody>
      </p:sp>
      <p:cxnSp>
        <p:nvCxnSpPr>
          <p:cNvPr id="5" name="直线箭头连接符 52"/>
          <p:cNvCxnSpPr>
            <a:stCxn id="23" idx="2"/>
            <a:endCxn id="51" idx="0"/>
          </p:cNvCxnSpPr>
          <p:nvPr/>
        </p:nvCxnSpPr>
        <p:spPr>
          <a:xfrm>
            <a:off x="8027609" y="1817013"/>
            <a:ext cx="1" cy="717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66"/>
          <p:cNvSpPr txBox="1"/>
          <p:nvPr/>
        </p:nvSpPr>
        <p:spPr>
          <a:xfrm>
            <a:off x="2638697" y="2571252"/>
            <a:ext cx="2683823" cy="418576"/>
          </a:xfrm>
          <a:prstGeom prst="rect">
            <a:avLst/>
          </a:prstGeom>
          <a:noFill/>
          <a:ln w="25400" cmpd="sng">
            <a:solidFill>
              <a:srgbClr val="2339DA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5000"/>
              </a:lnSpc>
            </a:pPr>
            <a:r>
              <a:rPr kumimoji="1" lang="en-US" altLang="zh-CN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GraphNet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子图数据集</a:t>
            </a:r>
          </a:p>
        </p:txBody>
      </p:sp>
      <p:cxnSp>
        <p:nvCxnSpPr>
          <p:cNvPr id="7" name="直线箭头连接符 71"/>
          <p:cNvCxnSpPr>
            <a:stCxn id="24" idx="2"/>
            <a:endCxn id="67" idx="0"/>
          </p:cNvCxnSpPr>
          <p:nvPr/>
        </p:nvCxnSpPr>
        <p:spPr>
          <a:xfrm>
            <a:off x="3980609" y="1802689"/>
            <a:ext cx="0" cy="768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圆角矩形 75"/>
          <p:cNvSpPr/>
          <p:nvPr/>
        </p:nvSpPr>
        <p:spPr>
          <a:xfrm>
            <a:off x="2712669" y="3609760"/>
            <a:ext cx="2535877" cy="7150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AI4C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Agent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(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含 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K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ernel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Generator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/>
              </a:rPr>
              <a:t>)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/>
            </a:endParaRPr>
          </a:p>
        </p:txBody>
      </p:sp>
      <p:cxnSp>
        <p:nvCxnSpPr>
          <p:cNvPr id="9" name="直线箭头连接符 76"/>
          <p:cNvCxnSpPr>
            <a:stCxn id="67" idx="2"/>
            <a:endCxn id="76" idx="0"/>
          </p:cNvCxnSpPr>
          <p:nvPr/>
        </p:nvCxnSpPr>
        <p:spPr>
          <a:xfrm flipH="1">
            <a:off x="3980608" y="2989828"/>
            <a:ext cx="1" cy="61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80"/>
          <p:cNvCxnSpPr>
            <a:stCxn id="51" idx="1"/>
            <a:endCxn id="24" idx="3"/>
          </p:cNvCxnSpPr>
          <p:nvPr/>
        </p:nvCxnSpPr>
        <p:spPr>
          <a:xfrm rot="10800000">
            <a:off x="4949016" y="1598379"/>
            <a:ext cx="1654544" cy="114510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圆角矩形 81"/>
          <p:cNvSpPr/>
          <p:nvPr/>
        </p:nvSpPr>
        <p:spPr>
          <a:xfrm>
            <a:off x="6886798" y="3609759"/>
            <a:ext cx="2281619" cy="71508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Agent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generate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pass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code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Calibri"/>
            </a:endParaRPr>
          </a:p>
        </p:txBody>
      </p:sp>
      <p:cxnSp>
        <p:nvCxnSpPr>
          <p:cNvPr id="12" name="直线箭头连接符 85"/>
          <p:cNvCxnSpPr>
            <a:stCxn id="76" idx="3"/>
            <a:endCxn id="82" idx="1"/>
          </p:cNvCxnSpPr>
          <p:nvPr/>
        </p:nvCxnSpPr>
        <p:spPr>
          <a:xfrm flipV="1">
            <a:off x="5248546" y="3967303"/>
            <a:ext cx="163825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88"/>
          <p:cNvCxnSpPr>
            <a:stCxn id="51" idx="2"/>
            <a:endCxn id="82" idx="0"/>
          </p:cNvCxnSpPr>
          <p:nvPr/>
        </p:nvCxnSpPr>
        <p:spPr>
          <a:xfrm flipH="1">
            <a:off x="8027608" y="2952769"/>
            <a:ext cx="2" cy="656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2590800" y="5172458"/>
            <a:ext cx="7010400" cy="977044"/>
            <a:chOff x="2590800" y="5172458"/>
            <a:chExt cx="7010400" cy="977044"/>
          </a:xfrm>
        </p:grpSpPr>
        <p:sp>
          <p:nvSpPr>
            <p:cNvPr id="17" name="文本框 94"/>
            <p:cNvSpPr txBox="1"/>
            <p:nvPr/>
          </p:nvSpPr>
          <p:spPr>
            <a:xfrm>
              <a:off x="2883918" y="5467313"/>
              <a:ext cx="1359302" cy="418576"/>
            </a:xfrm>
            <a:prstGeom prst="rect">
              <a:avLst/>
            </a:prstGeom>
            <a:noFill/>
            <a:ln w="25400" cmpd="sng">
              <a:solidFill>
                <a:srgbClr val="2339DA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kumimoji="1" lang="en-US" altLang="zh-CN">
                  <a:latin typeface="微软雅黑" panose="020B0503020204020204" charset="-122"/>
                  <a:ea typeface="微软雅黑" panose="020B0503020204020204" charset="-122"/>
                </a:rPr>
                <a:t>CUDA</a:t>
              </a:r>
            </a:p>
          </p:txBody>
        </p:sp>
        <p:sp>
          <p:nvSpPr>
            <p:cNvPr id="18" name="文本框 95"/>
            <p:cNvSpPr txBox="1"/>
            <p:nvPr/>
          </p:nvSpPr>
          <p:spPr>
            <a:xfrm>
              <a:off x="6278743" y="5465709"/>
              <a:ext cx="1359301" cy="420180"/>
            </a:xfrm>
            <a:prstGeom prst="rect">
              <a:avLst/>
            </a:prstGeom>
            <a:noFill/>
            <a:ln w="25400" cmpd="sng">
              <a:solidFill>
                <a:srgbClr val="2339DA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kumimoji="1" lang="en-US" altLang="zh-CN">
                  <a:latin typeface="微软雅黑" panose="020B0503020204020204" charset="-122"/>
                  <a:ea typeface="微软雅黑" panose="020B0503020204020204" charset="-122"/>
                </a:rPr>
                <a:t>Triton</a:t>
              </a:r>
            </a:p>
          </p:txBody>
        </p:sp>
        <p:sp>
          <p:nvSpPr>
            <p:cNvPr id="19" name="文本框 96"/>
            <p:cNvSpPr txBox="1"/>
            <p:nvPr/>
          </p:nvSpPr>
          <p:spPr>
            <a:xfrm>
              <a:off x="4581972" y="5465709"/>
              <a:ext cx="1359302" cy="420180"/>
            </a:xfrm>
            <a:prstGeom prst="rect">
              <a:avLst/>
            </a:prstGeom>
            <a:noFill/>
            <a:ln w="25400" cmpd="sng">
              <a:solidFill>
                <a:srgbClr val="2339DA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kumimoji="1" lang="en-US" altLang="zh-CN" err="1">
                  <a:latin typeface="微软雅黑" panose="020B0503020204020204" charset="-122"/>
                  <a:ea typeface="微软雅黑" panose="020B0503020204020204" charset="-122"/>
                </a:rPr>
                <a:t>TileLang</a:t>
              </a:r>
            </a:p>
          </p:txBody>
        </p:sp>
        <p:sp>
          <p:nvSpPr>
            <p:cNvPr id="20" name="文本框 174"/>
            <p:cNvSpPr txBox="1"/>
            <p:nvPr/>
          </p:nvSpPr>
          <p:spPr>
            <a:xfrm>
              <a:off x="7975513" y="5465709"/>
              <a:ext cx="1359303" cy="420180"/>
            </a:xfrm>
            <a:prstGeom prst="rect">
              <a:avLst/>
            </a:prstGeom>
            <a:noFill/>
            <a:ln w="25400" cmpd="sng">
              <a:solidFill>
                <a:srgbClr val="2339DA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kumimoji="1" lang="en-US" altLang="zh-CN">
                  <a:latin typeface="微软雅黑" panose="020B0503020204020204" charset="-122"/>
                  <a:ea typeface="微软雅黑" panose="020B0503020204020204" charset="-122"/>
                </a:rPr>
                <a:t>CINN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590800" y="5172458"/>
              <a:ext cx="7010400" cy="977044"/>
            </a:xfrm>
            <a:prstGeom prst="rect">
              <a:avLst/>
            </a:prstGeom>
            <a:noFill/>
            <a:ln w="28575">
              <a:solidFill>
                <a:srgbClr val="2339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15" name="直线箭头连接符 208"/>
          <p:cNvCxnSpPr>
            <a:stCxn id="82" idx="2"/>
            <a:endCxn id="178" idx="0"/>
          </p:cNvCxnSpPr>
          <p:nvPr/>
        </p:nvCxnSpPr>
        <p:spPr>
          <a:xfrm flipH="1">
            <a:off x="6096000" y="4324846"/>
            <a:ext cx="1931608" cy="847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9"/>
          <p:cNvCxnSpPr>
            <a:stCxn id="76" idx="2"/>
            <a:endCxn id="178" idx="0"/>
          </p:cNvCxnSpPr>
          <p:nvPr/>
        </p:nvCxnSpPr>
        <p:spPr>
          <a:xfrm>
            <a:off x="3980608" y="4324847"/>
            <a:ext cx="2115392" cy="84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66871" y="325764"/>
            <a:ext cx="1038852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en-US" altLang="zh-CN" sz="3200" spc="-61">
                <a:solidFill>
                  <a:schemeClr val="tx1"/>
                </a:solidFill>
                <a:latin typeface="微软雅黑"/>
                <a:ea typeface="微软雅黑"/>
              </a:rPr>
              <a:t>Agent Generated Pass Code</a:t>
            </a: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0" y="1122215"/>
            <a:ext cx="10657159" cy="51123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/>
        </p:nvSpPr>
        <p:spPr>
          <a:xfrm>
            <a:off x="466871" y="328455"/>
            <a:ext cx="10388527" cy="49911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370" b="1" i="0" kern="120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zh-CN" altLang="en-US" sz="3200" spc="-6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背景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66871" y="953021"/>
            <a:ext cx="7587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kumimoji="1" lang="en-US" altLang="zh-CN" sz="2400" spc="-6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kumimoji="1" lang="zh-CN" altLang="en-US" sz="2400" spc="-6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迅猛发展，对计算能力提出了指数级的需求</a:t>
            </a:r>
            <a:endParaRPr kumimoji="1" lang="en-US" altLang="zh-CN" sz="2400" spc="-6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658100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https://openai.com/blog/ai-and-compute/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44731" y="1540142"/>
            <a:ext cx="10010667" cy="4698064"/>
            <a:chOff x="1163081" y="1901210"/>
            <a:chExt cx="9865833" cy="45798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1163081" y="6139673"/>
                  <a:ext cx="9865833" cy="34137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buNone/>
                  </a:pPr>
                  <a:r>
                    <a:rPr lang="en-US" altLang="zh-CN" sz="1600">
                      <a:solidFill>
                        <a:srgbClr val="000000"/>
                      </a:solidFill>
                      <a:effectLst/>
                      <a:latin typeface="微软雅黑" panose="020B0503020204020204" charset="-122"/>
                      <a:ea typeface="微软雅黑" panose="020B0503020204020204" charset="-122"/>
                    </a:rPr>
                    <a:t>Petaflops/s-days </a:t>
                  </a:r>
                  <a:r>
                    <a:rPr lang="zh-CN" altLang="en-US" sz="1600">
                      <a:solidFill>
                        <a:srgbClr val="00000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指</a:t>
                  </a:r>
                  <a:r>
                    <a:rPr lang="zh-CN" altLang="en-US" sz="1600">
                      <a:solidFill>
                        <a:srgbClr val="000000"/>
                      </a:solidFill>
                      <a:effectLst/>
                      <a:latin typeface="微软雅黑" panose="020B0503020204020204" charset="-122"/>
                      <a:ea typeface="微软雅黑" panose="020B0503020204020204" charset="-122"/>
                    </a:rPr>
                    <a:t>每秒运算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10</m:t>
                          </m:r>
                        </m:e>
                        <m:sup>
                          <m:r>
                            <a:rPr lang="en-US" altLang="zh-CN" sz="16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15</m:t>
                          </m:r>
                        </m:sup>
                      </m:sSup>
                    </m:oMath>
                  </a14:m>
                  <a:r>
                    <a:rPr lang="en-US" altLang="zh-CN" sz="1600">
                      <a:solidFill>
                        <a:srgbClr val="000000"/>
                      </a:solidFill>
                      <a:effectLst/>
                      <a:latin typeface="微软雅黑" panose="020B0503020204020204" charset="-122"/>
                      <a:ea typeface="微软雅黑" panose="020B0503020204020204" charset="-122"/>
                    </a:rPr>
                    <a:t> </a:t>
                  </a:r>
                  <a:r>
                    <a:rPr lang="zh-CN" altLang="en-US" sz="1600">
                      <a:solidFill>
                        <a:srgbClr val="000000"/>
                      </a:solidFill>
                      <a:effectLst/>
                      <a:latin typeface="微软雅黑" panose="020B0503020204020204" charset="-122"/>
                      <a:ea typeface="微软雅黑" panose="020B0503020204020204" charset="-122"/>
                    </a:rPr>
                    <a:t>的计算能力训练对应人工智能模型所需天数</a:t>
                  </a:r>
                  <a:endParaRPr lang="zh-CN" altLang="en-US" sz="16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mc:Choice>
          <mc:Fallback xmlns=""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3081" y="6139673"/>
                  <a:ext cx="9865833" cy="341376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图片 9" descr="图表&#10;&#10;AI 生成的内容可能不正确。"/>
            <p:cNvPicPr>
              <a:picLocks noChangeAspect="1"/>
            </p:cNvPicPr>
            <p:nvPr/>
          </p:nvPicPr>
          <p:blipFill>
            <a:blip r:embed="rId4"/>
            <a:srcRect t="4867" b="9709"/>
            <a:stretch>
              <a:fillRect/>
            </a:stretch>
          </p:blipFill>
          <p:spPr>
            <a:xfrm>
              <a:off x="1530483" y="1901210"/>
              <a:ext cx="9131030" cy="4163440"/>
            </a:xfrm>
            <a:prstGeom prst="rect">
              <a:avLst/>
            </a:prstGeom>
          </p:spPr>
        </p:pic>
        <p:sp>
          <p:nvSpPr>
            <p:cNvPr id="3" name="同心圆 17"/>
            <p:cNvSpPr>
              <a:spLocks noChangeAspect="1"/>
            </p:cNvSpPr>
            <p:nvPr/>
          </p:nvSpPr>
          <p:spPr>
            <a:xfrm>
              <a:off x="4878316" y="2926943"/>
              <a:ext cx="251999" cy="252000"/>
            </a:xfrm>
            <a:custGeom>
              <a:avLst/>
              <a:gdLst>
                <a:gd name="connsiteX0" fmla="*/ 180693 w 337209"/>
                <a:gd name="connsiteY0" fmla="*/ 92282 h 337210"/>
                <a:gd name="connsiteX1" fmla="*/ 123184 w 337209"/>
                <a:gd name="connsiteY1" fmla="*/ 106090 h 337210"/>
                <a:gd name="connsiteX2" fmla="*/ 106091 w 337209"/>
                <a:gd name="connsiteY2" fmla="*/ 214027 h 337210"/>
                <a:gd name="connsiteX3" fmla="*/ 214023 w 337209"/>
                <a:gd name="connsiteY3" fmla="*/ 231122 h 337210"/>
                <a:gd name="connsiteX4" fmla="*/ 231119 w 337209"/>
                <a:gd name="connsiteY4" fmla="*/ 123186 h 337210"/>
                <a:gd name="connsiteX5" fmla="*/ 180693 w 337209"/>
                <a:gd name="connsiteY5" fmla="*/ 92282 h 337210"/>
                <a:gd name="connsiteX6" fmla="*/ 194980 w 337209"/>
                <a:gd name="connsiteY6" fmla="*/ 2088 h 337210"/>
                <a:gd name="connsiteX7" fmla="*/ 305000 w 337209"/>
                <a:gd name="connsiteY7" fmla="*/ 69509 h 337210"/>
                <a:gd name="connsiteX8" fmla="*/ 267701 w 337209"/>
                <a:gd name="connsiteY8" fmla="*/ 305001 h 337210"/>
                <a:gd name="connsiteX9" fmla="*/ 32211 w 337209"/>
                <a:gd name="connsiteY9" fmla="*/ 267701 h 337210"/>
                <a:gd name="connsiteX10" fmla="*/ 69508 w 337209"/>
                <a:gd name="connsiteY10" fmla="*/ 32211 h 337210"/>
                <a:gd name="connsiteX11" fmla="*/ 194980 w 337209"/>
                <a:gd name="connsiteY11" fmla="*/ 2088 h 3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209" h="337210">
                  <a:moveTo>
                    <a:pt x="180693" y="92282"/>
                  </a:moveTo>
                  <a:cubicBezTo>
                    <a:pt x="161163" y="89189"/>
                    <a:pt x="140449" y="93549"/>
                    <a:pt x="123184" y="106090"/>
                  </a:cubicBezTo>
                  <a:cubicBezTo>
                    <a:pt x="88656" y="131175"/>
                    <a:pt x="81004" y="179501"/>
                    <a:pt x="106091" y="214027"/>
                  </a:cubicBezTo>
                  <a:cubicBezTo>
                    <a:pt x="131174" y="248554"/>
                    <a:pt x="179501" y="256207"/>
                    <a:pt x="214023" y="231122"/>
                  </a:cubicBezTo>
                  <a:cubicBezTo>
                    <a:pt x="248552" y="206038"/>
                    <a:pt x="256207" y="157712"/>
                    <a:pt x="231119" y="123186"/>
                  </a:cubicBezTo>
                  <a:cubicBezTo>
                    <a:pt x="218579" y="105921"/>
                    <a:pt x="200226" y="95377"/>
                    <a:pt x="180693" y="92282"/>
                  </a:cubicBezTo>
                  <a:close/>
                  <a:moveTo>
                    <a:pt x="194980" y="2088"/>
                  </a:moveTo>
                  <a:cubicBezTo>
                    <a:pt x="237594" y="8837"/>
                    <a:pt x="277633" y="31844"/>
                    <a:pt x="305000" y="69509"/>
                  </a:cubicBezTo>
                  <a:cubicBezTo>
                    <a:pt x="359729" y="144837"/>
                    <a:pt x="343029" y="250270"/>
                    <a:pt x="267701" y="305001"/>
                  </a:cubicBezTo>
                  <a:cubicBezTo>
                    <a:pt x="192373" y="359730"/>
                    <a:pt x="86938" y="343029"/>
                    <a:pt x="32211" y="267701"/>
                  </a:cubicBezTo>
                  <a:cubicBezTo>
                    <a:pt x="-22519" y="192374"/>
                    <a:pt x="-5820" y="86940"/>
                    <a:pt x="69508" y="32211"/>
                  </a:cubicBezTo>
                  <a:cubicBezTo>
                    <a:pt x="107174" y="4843"/>
                    <a:pt x="152365" y="-4660"/>
                    <a:pt x="194980" y="20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8000">
                  <a:schemeClr val="accent1"/>
                </a:gs>
                <a:gs pos="93000">
                  <a:schemeClr val="accent1">
                    <a:lumMod val="75000"/>
                  </a:schemeClr>
                </a:gs>
              </a:gsLst>
              <a:lin ang="1140000" scaled="0"/>
            </a:gradFill>
            <a:ln>
              <a:noFill/>
            </a:ln>
            <a:effectLst>
              <a:outerShdw blurRad="50800" dist="50800" dir="5400000" algn="ctr" rotWithShape="0">
                <a:schemeClr val="accent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同心圆 17"/>
            <p:cNvSpPr>
              <a:spLocks noChangeAspect="1"/>
            </p:cNvSpPr>
            <p:nvPr/>
          </p:nvSpPr>
          <p:spPr>
            <a:xfrm>
              <a:off x="8907357" y="5242133"/>
              <a:ext cx="251999" cy="252000"/>
            </a:xfrm>
            <a:custGeom>
              <a:avLst/>
              <a:gdLst>
                <a:gd name="connsiteX0" fmla="*/ 180693 w 337209"/>
                <a:gd name="connsiteY0" fmla="*/ 92282 h 337210"/>
                <a:gd name="connsiteX1" fmla="*/ 123184 w 337209"/>
                <a:gd name="connsiteY1" fmla="*/ 106090 h 337210"/>
                <a:gd name="connsiteX2" fmla="*/ 106091 w 337209"/>
                <a:gd name="connsiteY2" fmla="*/ 214027 h 337210"/>
                <a:gd name="connsiteX3" fmla="*/ 214023 w 337209"/>
                <a:gd name="connsiteY3" fmla="*/ 231122 h 337210"/>
                <a:gd name="connsiteX4" fmla="*/ 231119 w 337209"/>
                <a:gd name="connsiteY4" fmla="*/ 123186 h 337210"/>
                <a:gd name="connsiteX5" fmla="*/ 180693 w 337209"/>
                <a:gd name="connsiteY5" fmla="*/ 92282 h 337210"/>
                <a:gd name="connsiteX6" fmla="*/ 194980 w 337209"/>
                <a:gd name="connsiteY6" fmla="*/ 2088 h 337210"/>
                <a:gd name="connsiteX7" fmla="*/ 305000 w 337209"/>
                <a:gd name="connsiteY7" fmla="*/ 69509 h 337210"/>
                <a:gd name="connsiteX8" fmla="*/ 267701 w 337209"/>
                <a:gd name="connsiteY8" fmla="*/ 305001 h 337210"/>
                <a:gd name="connsiteX9" fmla="*/ 32211 w 337209"/>
                <a:gd name="connsiteY9" fmla="*/ 267701 h 337210"/>
                <a:gd name="connsiteX10" fmla="*/ 69508 w 337209"/>
                <a:gd name="connsiteY10" fmla="*/ 32211 h 337210"/>
                <a:gd name="connsiteX11" fmla="*/ 194980 w 337209"/>
                <a:gd name="connsiteY11" fmla="*/ 2088 h 3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209" h="337210">
                  <a:moveTo>
                    <a:pt x="180693" y="92282"/>
                  </a:moveTo>
                  <a:cubicBezTo>
                    <a:pt x="161163" y="89189"/>
                    <a:pt x="140449" y="93549"/>
                    <a:pt x="123184" y="106090"/>
                  </a:cubicBezTo>
                  <a:cubicBezTo>
                    <a:pt x="88656" y="131175"/>
                    <a:pt x="81004" y="179501"/>
                    <a:pt x="106091" y="214027"/>
                  </a:cubicBezTo>
                  <a:cubicBezTo>
                    <a:pt x="131174" y="248554"/>
                    <a:pt x="179501" y="256207"/>
                    <a:pt x="214023" y="231122"/>
                  </a:cubicBezTo>
                  <a:cubicBezTo>
                    <a:pt x="248552" y="206038"/>
                    <a:pt x="256207" y="157712"/>
                    <a:pt x="231119" y="123186"/>
                  </a:cubicBezTo>
                  <a:cubicBezTo>
                    <a:pt x="218579" y="105921"/>
                    <a:pt x="200226" y="95377"/>
                    <a:pt x="180693" y="92282"/>
                  </a:cubicBezTo>
                  <a:close/>
                  <a:moveTo>
                    <a:pt x="194980" y="2088"/>
                  </a:moveTo>
                  <a:cubicBezTo>
                    <a:pt x="237594" y="8837"/>
                    <a:pt x="277633" y="31844"/>
                    <a:pt x="305000" y="69509"/>
                  </a:cubicBezTo>
                  <a:cubicBezTo>
                    <a:pt x="359729" y="144837"/>
                    <a:pt x="343029" y="250270"/>
                    <a:pt x="267701" y="305001"/>
                  </a:cubicBezTo>
                  <a:cubicBezTo>
                    <a:pt x="192373" y="359730"/>
                    <a:pt x="86938" y="343029"/>
                    <a:pt x="32211" y="267701"/>
                  </a:cubicBezTo>
                  <a:cubicBezTo>
                    <a:pt x="-22519" y="192374"/>
                    <a:pt x="-5820" y="86940"/>
                    <a:pt x="69508" y="32211"/>
                  </a:cubicBezTo>
                  <a:cubicBezTo>
                    <a:pt x="107174" y="4843"/>
                    <a:pt x="152365" y="-4660"/>
                    <a:pt x="194980" y="2088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28000">
                  <a:schemeClr val="accent1"/>
                </a:gs>
                <a:gs pos="93000">
                  <a:schemeClr val="accent1">
                    <a:lumMod val="75000"/>
                  </a:schemeClr>
                </a:gs>
              </a:gsLst>
              <a:lin ang="1140000" scaled="0"/>
            </a:gradFill>
            <a:ln>
              <a:noFill/>
            </a:ln>
            <a:effectLst>
              <a:outerShdw blurRad="50800" dist="50800" dir="5400000" algn="ctr" rotWithShape="0">
                <a:schemeClr val="accent1">
                  <a:alpha val="1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01507" y="324397"/>
            <a:ext cx="1038852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en-US" sz="3200" spc="-61">
                <a:solidFill>
                  <a:schemeClr val="tx1"/>
                </a:solidFill>
                <a:latin typeface="微软雅黑"/>
                <a:ea typeface="微软雅黑"/>
              </a:rPr>
              <a:t>AI4C </a:t>
            </a:r>
            <a:r>
              <a:rPr lang="zh-CN" altLang="en-US" sz="3200" spc="-61">
                <a:solidFill>
                  <a:schemeClr val="tx1"/>
                </a:solidFill>
                <a:latin typeface="微软雅黑"/>
                <a:ea typeface="微软雅黑"/>
              </a:rPr>
              <a:t>长远目标与路线</a:t>
            </a:r>
            <a:endParaRPr lang="en-US" sz="3200" b="0" spc="-61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27779" y="975364"/>
            <a:ext cx="989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运用 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for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System 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的方法生成 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Kernel 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 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Pass 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代码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27779" y="5930026"/>
            <a:ext cx="6987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>
                <a:latin typeface="微软雅黑" panose="020B0503020204020204" charset="-122"/>
                <a:ea typeface="微软雅黑" panose="020B0503020204020204" charset="-122"/>
              </a:rPr>
              <a:t>关键里程碑：</a:t>
            </a:r>
            <a:r>
              <a:rPr kumimoji="1" lang="zh-CN" altLang="en-US" sz="2400">
                <a:latin typeface="微软雅黑" panose="020B0503020204020204" charset="-122"/>
                <a:ea typeface="微软雅黑" panose="020B0503020204020204" charset="-122"/>
              </a:rPr>
              <a:t>融合用户自定义算子与周边小算子。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9306" y="1434317"/>
            <a:ext cx="6987640" cy="42909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路线：</a:t>
            </a:r>
            <a:endParaRPr kumimoji="1" lang="en-US" altLang="zh-CN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 </a:t>
            </a:r>
            <a:r>
              <a:rPr lang="en-US" altLang="zh-CN" sz="200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GraphNet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，构建大规模数据集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分解模型计算图数据集为不同粒度的子图数据集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/>
                <a:ea typeface="微软雅黑"/>
                <a:cs typeface="微软雅黑" panose="020B0503020204020204" charset="-122"/>
              </a:rPr>
              <a:t>促进各类 </a:t>
            </a:r>
            <a:r>
              <a:rPr lang="en-US" altLang="zh-CN" sz="2000" dirty="0">
                <a:latin typeface="微软雅黑"/>
                <a:ea typeface="微软雅黑"/>
                <a:cs typeface="微软雅黑" panose="020B0503020204020204" charset="-122"/>
              </a:rPr>
              <a:t>Kernel</a:t>
            </a:r>
            <a:r>
              <a:rPr lang="zh-CN" altLang="en-US" sz="2000" dirty="0">
                <a:latin typeface="微软雅黑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2000" dirty="0">
                <a:latin typeface="微软雅黑"/>
                <a:ea typeface="微软雅黑"/>
                <a:cs typeface="微软雅黑" panose="020B0503020204020204" charset="-122"/>
              </a:rPr>
              <a:t>Generator </a:t>
            </a:r>
            <a:r>
              <a:rPr lang="zh-CN" altLang="en-US" sz="2000" dirty="0">
                <a:latin typeface="微软雅黑"/>
                <a:ea typeface="微软雅黑"/>
                <a:cs typeface="微软雅黑" panose="020B0503020204020204" charset="-122"/>
              </a:rPr>
              <a:t>和 </a:t>
            </a:r>
            <a:r>
              <a:rPr lang="en-US" altLang="zh-CN" sz="2000" dirty="0">
                <a:latin typeface="微软雅黑"/>
                <a:ea typeface="微软雅黑"/>
                <a:cs typeface="微软雅黑" panose="020B0503020204020204" charset="-122"/>
              </a:rPr>
              <a:t>LLM </a:t>
            </a:r>
            <a:r>
              <a:rPr lang="zh-CN" altLang="en-US" sz="2000" dirty="0">
                <a:latin typeface="微软雅黑"/>
                <a:ea typeface="微软雅黑"/>
                <a:cs typeface="微软雅黑" panose="020B0503020204020204" charset="-122"/>
              </a:rPr>
              <a:t>在子图数据集的表现</a:t>
            </a:r>
            <a:endParaRPr lang="en-US" altLang="zh-CN" sz="2000" dirty="0">
              <a:latin typeface="微软雅黑"/>
              <a:ea typeface="微软雅黑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/>
                <a:ea typeface="微软雅黑"/>
                <a:cs typeface="微软雅黑" panose="020B0503020204020204" charset="-122"/>
              </a:rPr>
              <a:t>提炼 </a:t>
            </a:r>
            <a:r>
              <a:rPr lang="en-US" altLang="zh-CN" sz="2000" dirty="0">
                <a:latin typeface="微软雅黑"/>
                <a:ea typeface="微软雅黑"/>
                <a:cs typeface="微软雅黑" panose="020B0503020204020204" charset="-122"/>
              </a:rPr>
              <a:t>Scaling Laws</a:t>
            </a:r>
            <a:r>
              <a:rPr lang="zh-CN" altLang="en-US" sz="2000" dirty="0">
                <a:latin typeface="微软雅黑"/>
                <a:ea typeface="微软雅黑"/>
                <a:cs typeface="微软雅黑" panose="020B0503020204020204" charset="-122"/>
              </a:rPr>
              <a:t>，并预估何时超越 </a:t>
            </a:r>
            <a:r>
              <a:rPr lang="en-US" altLang="zh-CN" sz="2000" dirty="0">
                <a:latin typeface="微软雅黑"/>
                <a:ea typeface="微软雅黑"/>
                <a:cs typeface="微软雅黑" panose="020B0503020204020204" charset="-122"/>
              </a:rPr>
              <a:t>CINN / Inductor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融合用户自定义算子与周边小算子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自动融合分布式算子</a:t>
            </a:r>
            <a:endParaRPr kumimoji="1"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zh-CN" altLang="en-US" sz="2000" dirty="0">
                <a:latin typeface="微软雅黑"/>
                <a:ea typeface="微软雅黑"/>
                <a:cs typeface="微软雅黑" panose="020B0503020204020204" charset="-122"/>
              </a:rPr>
              <a:t>自动生成 </a:t>
            </a:r>
            <a:r>
              <a:rPr kumimoji="1" lang="en-US" altLang="zh-CN" sz="2000" dirty="0" err="1">
                <a:latin typeface="微软雅黑"/>
                <a:ea typeface="微软雅黑"/>
                <a:cs typeface="微软雅黑" panose="020B0503020204020204" charset="-122"/>
              </a:rPr>
              <a:t>MegaKernel</a:t>
            </a:r>
            <a:endParaRPr kumimoji="1" lang="en-US" altLang="zh-CN" sz="2000" dirty="0">
              <a:latin typeface="微软雅黑"/>
              <a:ea typeface="微软雅黑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latin typeface="微软雅黑"/>
                <a:ea typeface="微软雅黑"/>
                <a:cs typeface="微软雅黑" panose="020B0503020204020204" charset="-122"/>
              </a:rPr>
              <a:t>为新硬件上端到端生成 </a:t>
            </a:r>
            <a:r>
              <a:rPr lang="en-US" altLang="zh-CN" sz="2000" dirty="0">
                <a:latin typeface="微软雅黑"/>
                <a:ea typeface="微软雅黑"/>
                <a:cs typeface="微软雅黑" panose="020B0503020204020204" charset="-122"/>
              </a:rPr>
              <a:t>Kernel </a:t>
            </a:r>
            <a:r>
              <a:rPr lang="zh-CN" altLang="en-US" sz="2000" dirty="0">
                <a:latin typeface="微软雅黑"/>
                <a:ea typeface="微软雅黑"/>
                <a:cs typeface="微软雅黑" panose="020B0503020204020204" charset="-122"/>
              </a:rPr>
              <a:t>和 </a:t>
            </a:r>
            <a:r>
              <a:rPr lang="en-US" altLang="zh-CN" sz="2000" dirty="0">
                <a:latin typeface="微软雅黑"/>
                <a:ea typeface="微软雅黑"/>
                <a:cs typeface="微软雅黑" panose="020B0503020204020204" charset="-122"/>
              </a:rPr>
              <a:t>Pass </a:t>
            </a:r>
            <a:r>
              <a:rPr lang="zh-CN" altLang="en-US" sz="2000" dirty="0">
                <a:latin typeface="微软雅黑"/>
                <a:ea typeface="微软雅黑"/>
                <a:cs typeface="微软雅黑" panose="020B0503020204020204" charset="-122"/>
              </a:rPr>
              <a:t>代码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7515422" y="1887967"/>
            <a:ext cx="4148802" cy="3953343"/>
            <a:chOff x="2684760" y="1146073"/>
            <a:chExt cx="6003240" cy="5690629"/>
          </a:xfrm>
        </p:grpSpPr>
        <p:grpSp>
          <p:nvGrpSpPr>
            <p:cNvPr id="29" name="组合 28"/>
            <p:cNvGrpSpPr/>
            <p:nvPr/>
          </p:nvGrpSpPr>
          <p:grpSpPr>
            <a:xfrm>
              <a:off x="4082615" y="1506131"/>
              <a:ext cx="3901274" cy="1363352"/>
              <a:chOff x="1318590" y="1736036"/>
              <a:chExt cx="3901274" cy="1363352"/>
            </a:xfrm>
          </p:grpSpPr>
          <p:sp>
            <p:nvSpPr>
              <p:cNvPr id="51" name="椭圆 50"/>
              <p:cNvSpPr/>
              <p:nvPr/>
            </p:nvSpPr>
            <p:spPr>
              <a:xfrm>
                <a:off x="1769165" y="1736036"/>
                <a:ext cx="324678" cy="19053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2372141" y="2148940"/>
                <a:ext cx="324678" cy="19053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318590" y="2460370"/>
                <a:ext cx="324678" cy="19053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1934817" y="2908853"/>
                <a:ext cx="324678" cy="19053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endParaRPr>
              </a:p>
            </p:txBody>
          </p:sp>
          <p:cxnSp>
            <p:nvCxnSpPr>
              <p:cNvPr id="55" name="直线箭头连接符 78"/>
              <p:cNvCxnSpPr>
                <a:stCxn id="75" idx="4"/>
                <a:endCxn id="76" idx="1"/>
              </p:cNvCxnSpPr>
              <p:nvPr/>
            </p:nvCxnSpPr>
            <p:spPr>
              <a:xfrm>
                <a:off x="1931504" y="1926571"/>
                <a:ext cx="488185" cy="250272"/>
              </a:xfrm>
              <a:prstGeom prst="straightConnector1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6" name="直线箭头连接符 79"/>
              <p:cNvCxnSpPr>
                <a:stCxn id="75" idx="4"/>
                <a:endCxn id="77" idx="0"/>
              </p:cNvCxnSpPr>
              <p:nvPr/>
            </p:nvCxnSpPr>
            <p:spPr>
              <a:xfrm flipH="1">
                <a:off x="1480929" y="1926571"/>
                <a:ext cx="450575" cy="533799"/>
              </a:xfrm>
              <a:prstGeom prst="straightConnector1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直线箭头连接符 80"/>
              <p:cNvCxnSpPr>
                <a:stCxn id="77" idx="5"/>
                <a:endCxn id="78" idx="0"/>
              </p:cNvCxnSpPr>
              <p:nvPr/>
            </p:nvCxnSpPr>
            <p:spPr>
              <a:xfrm>
                <a:off x="1595720" y="2623002"/>
                <a:ext cx="501436" cy="285851"/>
              </a:xfrm>
              <a:prstGeom prst="straightConnector1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8" name="直线箭头连接符 81"/>
              <p:cNvCxnSpPr>
                <a:stCxn id="76" idx="4"/>
                <a:endCxn id="78" idx="0"/>
              </p:cNvCxnSpPr>
              <p:nvPr/>
            </p:nvCxnSpPr>
            <p:spPr>
              <a:xfrm flipH="1">
                <a:off x="2097156" y="2339475"/>
                <a:ext cx="437324" cy="569378"/>
              </a:xfrm>
              <a:prstGeom prst="straightConnector1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9" name="椭圆 58"/>
              <p:cNvSpPr/>
              <p:nvPr/>
            </p:nvSpPr>
            <p:spPr>
              <a:xfrm>
                <a:off x="4312109" y="2164692"/>
                <a:ext cx="907755" cy="34956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endParaRPr>
              </a:p>
            </p:txBody>
          </p:sp>
          <p:cxnSp>
            <p:nvCxnSpPr>
              <p:cNvPr id="60" name="直线箭头连接符 83"/>
              <p:cNvCxnSpPr/>
              <p:nvPr/>
            </p:nvCxnSpPr>
            <p:spPr>
              <a:xfrm>
                <a:off x="3072848" y="2339474"/>
                <a:ext cx="820050" cy="0"/>
              </a:xfrm>
              <a:prstGeom prst="straightConnector1">
                <a:avLst/>
              </a:prstGeom>
              <a:noFill/>
              <a:ln w="25400" cap="flat">
                <a:solidFill>
                  <a:schemeClr val="accent1"/>
                </a:solidFill>
                <a:prstDash val="sysDot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61" name="文本框 60"/>
              <p:cNvSpPr txBox="1"/>
              <p:nvPr/>
            </p:nvSpPr>
            <p:spPr>
              <a:xfrm>
                <a:off x="3082063" y="1834347"/>
                <a:ext cx="801622" cy="5316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alibri"/>
                  </a:rPr>
                  <a:t>融合</a:t>
                </a:r>
              </a:p>
            </p:txBody>
          </p:sp>
        </p:grpSp>
        <p:sp>
          <p:nvSpPr>
            <p:cNvPr id="30" name="圆角矩形 55"/>
            <p:cNvSpPr/>
            <p:nvPr/>
          </p:nvSpPr>
          <p:spPr>
            <a:xfrm>
              <a:off x="3504000" y="1146073"/>
              <a:ext cx="5184000" cy="1980000"/>
            </a:xfrm>
            <a:prstGeom prst="round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684760" y="1902580"/>
              <a:ext cx="477963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altLang="zh-CN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rPr>
                <a:t>NV</a:t>
              </a: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082615" y="4471127"/>
              <a:ext cx="3901274" cy="1363352"/>
              <a:chOff x="1318590" y="1736036"/>
              <a:chExt cx="3901274" cy="1363352"/>
            </a:xfrm>
          </p:grpSpPr>
          <p:sp>
            <p:nvSpPr>
              <p:cNvPr id="38" name="椭圆 37"/>
              <p:cNvSpPr/>
              <p:nvPr/>
            </p:nvSpPr>
            <p:spPr>
              <a:xfrm>
                <a:off x="1769165" y="1736036"/>
                <a:ext cx="324678" cy="19053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372141" y="2148940"/>
                <a:ext cx="324678" cy="19053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1318590" y="2460370"/>
                <a:ext cx="324678" cy="19053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934817" y="2908853"/>
                <a:ext cx="324678" cy="19053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endParaRPr>
              </a:p>
            </p:txBody>
          </p:sp>
          <p:cxnSp>
            <p:nvCxnSpPr>
              <p:cNvPr id="44" name="直线箭头连接符 67"/>
              <p:cNvCxnSpPr>
                <a:stCxn id="64" idx="4"/>
                <a:endCxn id="65" idx="1"/>
              </p:cNvCxnSpPr>
              <p:nvPr/>
            </p:nvCxnSpPr>
            <p:spPr>
              <a:xfrm>
                <a:off x="1931504" y="1926571"/>
                <a:ext cx="488185" cy="250272"/>
              </a:xfrm>
              <a:prstGeom prst="straightConnector1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5" name="直线箭头连接符 68"/>
              <p:cNvCxnSpPr>
                <a:stCxn id="64" idx="4"/>
                <a:endCxn id="66" idx="0"/>
              </p:cNvCxnSpPr>
              <p:nvPr/>
            </p:nvCxnSpPr>
            <p:spPr>
              <a:xfrm flipH="1">
                <a:off x="1480929" y="1926571"/>
                <a:ext cx="450575" cy="533799"/>
              </a:xfrm>
              <a:prstGeom prst="straightConnector1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6" name="直线箭头连接符 69"/>
              <p:cNvCxnSpPr>
                <a:stCxn id="66" idx="5"/>
                <a:endCxn id="67" idx="0"/>
              </p:cNvCxnSpPr>
              <p:nvPr/>
            </p:nvCxnSpPr>
            <p:spPr>
              <a:xfrm>
                <a:off x="1595720" y="2623002"/>
                <a:ext cx="501436" cy="285851"/>
              </a:xfrm>
              <a:prstGeom prst="straightConnector1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7" name="直线箭头连接符 70"/>
              <p:cNvCxnSpPr>
                <a:stCxn id="65" idx="4"/>
                <a:endCxn id="67" idx="0"/>
              </p:cNvCxnSpPr>
              <p:nvPr/>
            </p:nvCxnSpPr>
            <p:spPr>
              <a:xfrm flipH="1">
                <a:off x="2097156" y="2339475"/>
                <a:ext cx="437324" cy="569378"/>
              </a:xfrm>
              <a:prstGeom prst="straightConnector1">
                <a:avLst/>
              </a:prstGeom>
              <a:noFill/>
              <a:ln w="25400" cap="flat">
                <a:solidFill>
                  <a:schemeClr val="accent1"/>
                </a:solidFill>
                <a:prstDash val="solid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8" name="椭圆 47"/>
              <p:cNvSpPr/>
              <p:nvPr/>
            </p:nvSpPr>
            <p:spPr>
              <a:xfrm>
                <a:off x="4312109" y="2164692"/>
                <a:ext cx="907755" cy="349565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chemeClr val="accent1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endParaRPr>
              </a:p>
            </p:txBody>
          </p:sp>
          <p:cxnSp>
            <p:nvCxnSpPr>
              <p:cNvPr id="49" name="直线箭头连接符 72"/>
              <p:cNvCxnSpPr/>
              <p:nvPr/>
            </p:nvCxnSpPr>
            <p:spPr>
              <a:xfrm>
                <a:off x="3072848" y="2339474"/>
                <a:ext cx="820050" cy="0"/>
              </a:xfrm>
              <a:prstGeom prst="straightConnector1">
                <a:avLst/>
              </a:prstGeom>
              <a:noFill/>
              <a:ln w="25400" cap="flat">
                <a:solidFill>
                  <a:schemeClr val="accent1"/>
                </a:solidFill>
                <a:prstDash val="sysDot"/>
                <a:round/>
                <a:tailEnd type="triangl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50" name="文本框 49"/>
              <p:cNvSpPr txBox="1"/>
              <p:nvPr/>
            </p:nvSpPr>
            <p:spPr>
              <a:xfrm>
                <a:off x="3082063" y="1868635"/>
                <a:ext cx="801622" cy="5316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微软雅黑" panose="020B0503020204020204" charset="-122"/>
                    <a:ea typeface="微软雅黑" panose="020B0503020204020204" charset="-122"/>
                    <a:cs typeface="+mn-cs"/>
                    <a:sym typeface="Calibri"/>
                  </a:rPr>
                  <a:t>融合</a:t>
                </a:r>
              </a:p>
            </p:txBody>
          </p:sp>
        </p:grpSp>
        <p:sp>
          <p:nvSpPr>
            <p:cNvPr id="33" name="圆角矩形 58"/>
            <p:cNvSpPr/>
            <p:nvPr/>
          </p:nvSpPr>
          <p:spPr>
            <a:xfrm>
              <a:off x="3504001" y="4111069"/>
              <a:ext cx="5183999" cy="1979999"/>
            </a:xfrm>
            <a:prstGeom prst="roundRect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684760" y="4603726"/>
              <a:ext cx="477963" cy="923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  <a:sym typeface="Calibri"/>
                </a:rPr>
                <a:t>新硬件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Calibri"/>
              </a:endParaRPr>
            </a:p>
          </p:txBody>
        </p:sp>
        <p:cxnSp>
          <p:nvCxnSpPr>
            <p:cNvPr id="35" name="直线箭头连接符 60"/>
            <p:cNvCxnSpPr/>
            <p:nvPr/>
          </p:nvCxnSpPr>
          <p:spPr>
            <a:xfrm>
              <a:off x="6095809" y="3224789"/>
              <a:ext cx="0" cy="713105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ysDot"/>
              <a:round/>
              <a:tailEnd type="triangl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6" name="文本框 35"/>
            <p:cNvSpPr txBox="1"/>
            <p:nvPr/>
          </p:nvSpPr>
          <p:spPr>
            <a:xfrm>
              <a:off x="6272599" y="3396676"/>
              <a:ext cx="553996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zh-CN" altLang="en-US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Calibri"/>
                </a:rPr>
                <a:t>迁移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218627" y="6305071"/>
              <a:ext cx="3754366" cy="5316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>
                  <a:solidFill>
                    <a:srgbClr val="000000"/>
                  </a:solidFill>
                  <a:latin typeface="微软雅黑"/>
                  <a:ea typeface="微软雅黑"/>
                  <a:cs typeface="微软雅黑" panose="020B0503020204020204" charset="-122"/>
                  <a:sym typeface="Calibri"/>
                </a:rPr>
                <a:t>虚线部分即 </a:t>
              </a:r>
              <a:r>
                <a:rPr lang="en-US" altLang="zh-CN">
                  <a:solidFill>
                    <a:srgbClr val="000000"/>
                  </a:solidFill>
                  <a:latin typeface="微软雅黑"/>
                  <a:ea typeface="微软雅黑"/>
                  <a:cs typeface="微软雅黑" panose="020B0503020204020204" charset="-122"/>
                  <a:sym typeface="Calibri"/>
                </a:rPr>
                <a:t>AI4C </a:t>
              </a:r>
              <a:r>
                <a:rPr lang="zh-CN" altLang="en-US">
                  <a:solidFill>
                    <a:srgbClr val="000000"/>
                  </a:solidFill>
                  <a:latin typeface="微软雅黑"/>
                  <a:ea typeface="微软雅黑"/>
                  <a:cs typeface="微软雅黑" panose="020B0503020204020204" charset="-122"/>
                  <a:sym typeface="Calibri"/>
                </a:rPr>
                <a:t>发力点</a:t>
              </a: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/>
                <a:ea typeface="微软雅黑"/>
                <a:cs typeface="微软雅黑" panose="020B0503020204020204" charset="-122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DB5936-E9A9-1412-D2DE-2E0EC7759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415" y="2072437"/>
            <a:ext cx="7156354" cy="4419601"/>
          </a:xfrm>
          <a:prstGeom prst="rect">
            <a:avLst/>
          </a:prstGeom>
        </p:spPr>
      </p:pic>
      <p:sp>
        <p:nvSpPr>
          <p:cNvPr id="6" name="文本框 26">
            <a:extLst>
              <a:ext uri="{FF2B5EF4-FFF2-40B4-BE49-F238E27FC236}">
                <a16:creationId xmlns:a16="http://schemas.microsoft.com/office/drawing/2014/main" id="{05BF3BAD-D657-FA19-6884-11A7EB8733EC}"/>
              </a:ext>
            </a:extLst>
          </p:cNvPr>
          <p:cNvSpPr txBox="1"/>
          <p:nvPr/>
        </p:nvSpPr>
        <p:spPr>
          <a:xfrm>
            <a:off x="356231" y="1129517"/>
            <a:ext cx="8176211" cy="24385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agent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在自定义子图集上，对比了不同采样次数</a:t>
            </a:r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ES</a:t>
            </a:r>
            <a:r>
              <a:rPr kumimoji="1"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评分</a:t>
            </a:r>
            <a:endParaRPr kumimoji="1" lang="en-GB" altLang="zh-CN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GB" altLang="zh-CN" sz="2000" dirty="0">
              <a:latin typeface="微软雅黑"/>
              <a:ea typeface="微软雅黑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sz="2000" dirty="0">
                <a:latin typeface="微软雅黑"/>
                <a:ea typeface="微软雅黑"/>
              </a:rPr>
              <a:t>实验平台：</a:t>
            </a:r>
            <a:r>
              <a:rPr lang="en-US" altLang="zh-CN" sz="2000" dirty="0">
                <a:latin typeface="微软雅黑"/>
                <a:ea typeface="微软雅黑"/>
              </a:rPr>
              <a:t>A100</a:t>
            </a:r>
            <a:r>
              <a:rPr lang="zh-CN" altLang="en-US" sz="2000" dirty="0">
                <a:latin typeface="微软雅黑"/>
                <a:ea typeface="微软雅黑"/>
              </a:rPr>
              <a:t> </a:t>
            </a:r>
            <a:r>
              <a:rPr lang="en-US" altLang="zh-CN" sz="2000" dirty="0">
                <a:latin typeface="微软雅黑"/>
                <a:ea typeface="微软雅黑"/>
              </a:rPr>
              <a:t>80G</a:t>
            </a:r>
            <a:r>
              <a:rPr lang="zh-CN" altLang="en-US" sz="2000" dirty="0">
                <a:latin typeface="微软雅黑"/>
                <a:ea typeface="微软雅黑"/>
              </a:rPr>
              <a:t> </a:t>
            </a:r>
            <a:r>
              <a:rPr lang="en-US" altLang="zh-CN" sz="2000" dirty="0">
                <a:latin typeface="微软雅黑"/>
                <a:ea typeface="微软雅黑"/>
              </a:rPr>
              <a:t>PCIe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微软雅黑"/>
                <a:ea typeface="微软雅黑"/>
              </a:rPr>
              <a:t>LLM</a:t>
            </a:r>
            <a:r>
              <a:rPr lang="zh-CN" altLang="en-US" sz="2000" dirty="0">
                <a:latin typeface="微软雅黑"/>
                <a:ea typeface="微软雅黑"/>
              </a:rPr>
              <a:t>：</a:t>
            </a:r>
            <a:r>
              <a:rPr lang="en-US" altLang="zh-CN" sz="2000" dirty="0">
                <a:latin typeface="微软雅黑"/>
                <a:ea typeface="微软雅黑"/>
              </a:rPr>
              <a:t>GPT-5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zh-CN" sz="2000" dirty="0">
                <a:latin typeface="微软雅黑"/>
                <a:ea typeface="微软雅黑"/>
              </a:rPr>
              <a:t>Agent</a:t>
            </a:r>
            <a:r>
              <a:rPr lang="zh-CN" altLang="en-US" sz="2000" dirty="0">
                <a:latin typeface="微软雅黑"/>
                <a:ea typeface="微软雅黑"/>
              </a:rPr>
              <a:t>：基于</a:t>
            </a:r>
            <a:r>
              <a:rPr lang="en-US" altLang="zh-CN" sz="2000" dirty="0">
                <a:latin typeface="微软雅黑"/>
                <a:ea typeface="微软雅黑"/>
              </a:rPr>
              <a:t>NCU</a:t>
            </a:r>
            <a:r>
              <a:rPr lang="zh-CN" altLang="en-US" sz="2000" dirty="0">
                <a:latin typeface="微软雅黑"/>
                <a:ea typeface="微软雅黑"/>
              </a:rPr>
              <a:t>多步迭代反馈</a:t>
            </a:r>
            <a:endParaRPr lang="en-US" altLang="zh-CN" sz="2000" dirty="0">
              <a:latin typeface="微软雅黑"/>
              <a:ea typeface="微软雅黑"/>
            </a:endParaRPr>
          </a:p>
        </p:txBody>
      </p:sp>
      <p:sp>
        <p:nvSpPr>
          <p:cNvPr id="7" name="object 39">
            <a:extLst>
              <a:ext uri="{FF2B5EF4-FFF2-40B4-BE49-F238E27FC236}">
                <a16:creationId xmlns:a16="http://schemas.microsoft.com/office/drawing/2014/main" id="{12348825-D7DD-BEDE-FB78-05F569BDDB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1507" y="324397"/>
            <a:ext cx="1038852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en-US" sz="3200" spc="-61" dirty="0">
                <a:solidFill>
                  <a:schemeClr val="tx1"/>
                </a:solidFill>
                <a:latin typeface="微软雅黑"/>
                <a:ea typeface="微软雅黑"/>
              </a:rPr>
              <a:t>AI4C </a:t>
            </a:r>
            <a:r>
              <a:rPr lang="zh-CN" altLang="en-US" sz="3200" spc="-61" dirty="0">
                <a:solidFill>
                  <a:schemeClr val="tx1"/>
                </a:solidFill>
                <a:latin typeface="微软雅黑"/>
                <a:ea typeface="微软雅黑"/>
              </a:rPr>
              <a:t>示例</a:t>
            </a:r>
            <a:endParaRPr lang="en-US" sz="3200" b="0" spc="-61" dirty="0">
              <a:solidFill>
                <a:schemeClr val="tx1"/>
              </a:solidFill>
              <a:latin typeface="微软雅黑"/>
              <a:ea typeface="微软雅黑"/>
            </a:endParaRPr>
          </a:p>
        </p:txBody>
      </p:sp>
      <p:sp>
        <p:nvSpPr>
          <p:cNvPr id="8" name="object 40">
            <a:extLst>
              <a:ext uri="{FF2B5EF4-FFF2-40B4-BE49-F238E27FC236}">
                <a16:creationId xmlns:a16="http://schemas.microsoft.com/office/drawing/2014/main" id="{5CC7E4E4-AECE-A34C-3953-E6FE613E7350}"/>
              </a:ext>
            </a:extLst>
          </p:cNvPr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22917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501507" y="324397"/>
            <a:ext cx="1038852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zh-CN" altLang="en-US" sz="3200" spc="-61">
                <a:solidFill>
                  <a:schemeClr val="tx1"/>
                </a:solidFill>
                <a:latin typeface="微软雅黑"/>
                <a:ea typeface="微软雅黑"/>
              </a:rPr>
              <a:t>联系我们</a:t>
            </a: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386" y="1208667"/>
            <a:ext cx="5001846" cy="553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3307715" y="922655"/>
            <a:ext cx="5147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https://github.com/PaddlePaddle/GraphNet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66871" y="930393"/>
            <a:ext cx="10789464" cy="941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kumimoji="1" lang="zh-CN" altLang="en-US" sz="2400" spc="-6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算力 </a:t>
            </a:r>
            <a:r>
              <a:rPr kumimoji="1" lang="en-US" altLang="zh-CN" sz="2400" spc="-6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硬件性能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×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硬件利用率，而 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</a:rPr>
              <a:t>软件栈是决定硬件利用率的核心因素</a:t>
            </a:r>
            <a:endParaRPr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软件栈成熟度至关重要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06846" y="57235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400" b="1">
                <a:ln w="0"/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硬件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6059143" y="559248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性能对标</a:t>
            </a:r>
          </a:p>
        </p:txBody>
      </p:sp>
      <p:sp>
        <p:nvSpPr>
          <p:cNvPr id="105" name="文本框 104"/>
          <p:cNvSpPr txBox="1"/>
          <p:nvPr/>
        </p:nvSpPr>
        <p:spPr>
          <a:xfrm>
            <a:off x="40561" y="2934050"/>
            <a:ext cx="1532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b="1">
                <a:ln w="0"/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AI </a:t>
            </a:r>
            <a:r>
              <a:rPr kumimoji="1" lang="zh-CN" altLang="en-US" sz="2400" b="1">
                <a:ln w="0"/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软件栈</a:t>
            </a:r>
          </a:p>
        </p:txBody>
      </p:sp>
      <p:pic>
        <p:nvPicPr>
          <p:cNvPr id="107" name="图片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881" y="3774299"/>
            <a:ext cx="1015039" cy="588146"/>
          </a:xfrm>
          <a:prstGeom prst="rect">
            <a:avLst/>
          </a:prstGeom>
        </p:spPr>
      </p:pic>
      <p:pic>
        <p:nvPicPr>
          <p:cNvPr id="108" name="图片 107" descr="徽标, 图标, 公司名称&#10;&#10;AI 生成的内容可能不正确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28" y="3849164"/>
            <a:ext cx="516419" cy="513281"/>
          </a:xfrm>
          <a:prstGeom prst="rect">
            <a:avLst/>
          </a:prstGeom>
        </p:spPr>
      </p:pic>
      <p:pic>
        <p:nvPicPr>
          <p:cNvPr id="109" name="Picture 4" descr="福利｜最新發布的AMD ROCm 6.2將使得新一代AI與HPC的性能效果得以充分釋放- 大大通(繁體站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40" y="3919041"/>
            <a:ext cx="834525" cy="39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0" descr="oneAPI (compute acceleration)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900" y="3767144"/>
            <a:ext cx="553496" cy="5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4841" y="2474261"/>
            <a:ext cx="894357" cy="302318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6943" y="3777863"/>
            <a:ext cx="946541" cy="460001"/>
          </a:xfrm>
          <a:prstGeom prst="rect">
            <a:avLst/>
          </a:prstGeom>
        </p:spPr>
      </p:pic>
      <p:pic>
        <p:nvPicPr>
          <p:cNvPr id="115" name="Picture 22" descr="昇腾异构计算架构CANN-昇腾社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13" y="3895001"/>
            <a:ext cx="1062080" cy="2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文本框 115"/>
          <p:cNvSpPr txBox="1"/>
          <p:nvPr/>
        </p:nvSpPr>
        <p:spPr>
          <a:xfrm>
            <a:off x="7056176" y="3819611"/>
            <a:ext cx="1148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err="1">
                <a:solidFill>
                  <a:srgbClr val="0054E2"/>
                </a:solidFill>
                <a:latin typeface="微软雅黑" panose="020B0503020204020204" charset="-122"/>
                <a:ea typeface="微软雅黑" panose="020B0503020204020204" charset="-122"/>
              </a:rPr>
              <a:t>xDNN</a:t>
            </a:r>
            <a:endParaRPr lang="zh-CN" altLang="en-US" sz="2400" b="1">
              <a:solidFill>
                <a:srgbClr val="0054E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7" name="Picture 6" descr="FlagOp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664" y="3870668"/>
            <a:ext cx="927517" cy="30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图片 1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2427" y="3021300"/>
            <a:ext cx="1244641" cy="554584"/>
          </a:xfrm>
          <a:prstGeom prst="rect">
            <a:avLst/>
          </a:prstGeom>
        </p:spPr>
      </p:pic>
      <p:grpSp>
        <p:nvGrpSpPr>
          <p:cNvPr id="119" name="组合 118"/>
          <p:cNvGrpSpPr/>
          <p:nvPr/>
        </p:nvGrpSpPr>
        <p:grpSpPr>
          <a:xfrm>
            <a:off x="1833511" y="5380550"/>
            <a:ext cx="3887755" cy="1271870"/>
            <a:chOff x="1651795" y="5029541"/>
            <a:chExt cx="3887755" cy="1271870"/>
          </a:xfrm>
        </p:grpSpPr>
        <p:sp>
          <p:nvSpPr>
            <p:cNvPr id="120" name="文本框 119"/>
            <p:cNvSpPr txBox="1"/>
            <p:nvPr/>
          </p:nvSpPr>
          <p:spPr>
            <a:xfrm>
              <a:off x="2810843" y="502954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国际高端芯片</a:t>
              </a:r>
            </a:p>
          </p:txBody>
        </p:sp>
        <p:pic>
          <p:nvPicPr>
            <p:cNvPr id="121" name="图片 120" descr="文本&#10;&#10;AI 生成的内容可能不正确。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1707" b="90691" l="10635" r="83651">
                          <a14:foregroundMark x1="17857" y1="22285" x2="17381" y2="62764"/>
                          <a14:foregroundMark x1="18730" y1="13822" x2="26032" y2="11707"/>
                          <a14:foregroundMark x1="83492" y1="31312" x2="83730" y2="50353"/>
                          <a14:foregroundMark x1="23810" y1="90832" x2="23810" y2="90832"/>
                          <a14:backgroundMark x1="10238" y1="14528" x2="10238" y2="14528"/>
                          <a14:backgroundMark x1="10794" y1="14810" x2="8730" y2="14104"/>
                          <a14:backgroundMark x1="10238" y1="14104" x2="12302" y2="14386"/>
                          <a14:backgroundMark x1="11667" y1="13540" x2="15397" y2="14104"/>
                        </a14:backgroundRemoval>
                      </a14:imgEffect>
                    </a14:imgLayer>
                  </a14:imgProps>
                </a:ext>
              </a:extLst>
            </a:blip>
            <a:srcRect l="11496" t="3978" r="10707" b="4701"/>
            <a:stretch>
              <a:fillRect/>
            </a:stretch>
          </p:blipFill>
          <p:spPr>
            <a:xfrm>
              <a:off x="2916197" y="5465201"/>
              <a:ext cx="1204638" cy="795707"/>
            </a:xfrm>
            <a:prstGeom prst="rect">
              <a:avLst/>
            </a:prstGeom>
          </p:spPr>
        </p:pic>
        <p:pic>
          <p:nvPicPr>
            <p:cNvPr id="122" name="图片 121" descr="图片包含 工程绘图&#10;&#10;AI 生成的内容可能不正确。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51795" y="5501097"/>
              <a:ext cx="1161616" cy="795707"/>
            </a:xfrm>
            <a:prstGeom prst="rect">
              <a:avLst/>
            </a:prstGeom>
          </p:spPr>
        </p:pic>
        <p:pic>
          <p:nvPicPr>
            <p:cNvPr id="123" name="图片 122" descr="黑色的游戏机&#10;&#10;AI 生成的内容可能不正确。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90860" y="5335617"/>
              <a:ext cx="1448690" cy="965794"/>
            </a:xfrm>
            <a:prstGeom prst="rect">
              <a:avLst/>
            </a:prstGeom>
          </p:spPr>
        </p:pic>
      </p:grpSp>
      <p:sp>
        <p:nvSpPr>
          <p:cNvPr id="124" name="矩形 123"/>
          <p:cNvSpPr/>
          <p:nvPr/>
        </p:nvSpPr>
        <p:spPr>
          <a:xfrm>
            <a:off x="1617943" y="5278325"/>
            <a:ext cx="9990398" cy="142969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5" name="组合 124"/>
          <p:cNvGrpSpPr/>
          <p:nvPr/>
        </p:nvGrpSpPr>
        <p:grpSpPr>
          <a:xfrm>
            <a:off x="7713293" y="5366314"/>
            <a:ext cx="3488186" cy="1191001"/>
            <a:chOff x="7947959" y="4273137"/>
            <a:chExt cx="3488186" cy="1231175"/>
          </a:xfrm>
        </p:grpSpPr>
        <p:pic>
          <p:nvPicPr>
            <p:cNvPr id="126" name="图片 125" descr="寒武纪芯片"/>
            <p:cNvPicPr>
              <a:picLocks noChangeAspect="1"/>
            </p:cNvPicPr>
            <p:nvPr/>
          </p:nvPicPr>
          <p:blipFill>
            <a:blip r:embed="rId17"/>
            <a:srcRect l="16284" t="4192" r="18761" b="13220"/>
            <a:stretch>
              <a:fillRect/>
            </a:stretch>
          </p:blipFill>
          <p:spPr>
            <a:xfrm>
              <a:off x="10021883" y="4781972"/>
              <a:ext cx="829959" cy="624064"/>
            </a:xfrm>
            <a:prstGeom prst="rect">
              <a:avLst/>
            </a:prstGeom>
          </p:spPr>
        </p:pic>
        <p:pic>
          <p:nvPicPr>
            <p:cNvPr id="127" name="Picture 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3033" y="4807949"/>
              <a:ext cx="725560" cy="624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文本框 127"/>
            <p:cNvSpPr txBox="1"/>
            <p:nvPr/>
          </p:nvSpPr>
          <p:spPr>
            <a:xfrm>
              <a:off x="9182947" y="4273137"/>
              <a:ext cx="1107996" cy="381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国产芯片</a:t>
              </a:r>
            </a:p>
          </p:txBody>
        </p:sp>
        <p:pic>
          <p:nvPicPr>
            <p:cNvPr id="129" name="图片 128" descr="黑暗中的标志&#10;&#10;AI 生成的内容可能不正确。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26500" y1="13846" x2="32333" y2="14423"/>
                          <a14:foregroundMark x1="29667" y1="14231" x2="66000" y2="16923"/>
                          <a14:foregroundMark x1="66333" y1="16923" x2="25000" y2="14038"/>
                          <a14:foregroundMark x1="37000" y1="14615" x2="37333" y2="14615"/>
                          <a14:foregroundMark x1="37667" y1="14615" x2="38000" y2="14615"/>
                        </a14:backgroundRemoval>
                      </a14:imgEffect>
                    </a14:imgLayer>
                  </a14:imgProps>
                </a:ext>
              </a:extLst>
            </a:blip>
            <a:srcRect l="22823" t="6360" r="21317" b="21270"/>
            <a:stretch>
              <a:fillRect/>
            </a:stretch>
          </p:blipFill>
          <p:spPr>
            <a:xfrm>
              <a:off x="7947959" y="4686670"/>
              <a:ext cx="728208" cy="817642"/>
            </a:xfrm>
            <a:prstGeom prst="rect">
              <a:avLst/>
            </a:prstGeom>
          </p:spPr>
        </p:pic>
        <p:sp>
          <p:nvSpPr>
            <p:cNvPr id="130" name="文本框 129"/>
            <p:cNvSpPr txBox="1"/>
            <p:nvPr/>
          </p:nvSpPr>
          <p:spPr>
            <a:xfrm>
              <a:off x="11054309" y="4843558"/>
              <a:ext cx="381836" cy="381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>
                  <a:latin typeface="微软雅黑" panose="020B0503020204020204" charset="-122"/>
                  <a:ea typeface="微软雅黑" panose="020B0503020204020204" charset="-122"/>
                </a:rPr>
                <a:t>...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31" name="箭头: 左右 130"/>
          <p:cNvSpPr/>
          <p:nvPr/>
        </p:nvSpPr>
        <p:spPr>
          <a:xfrm>
            <a:off x="6059143" y="6015366"/>
            <a:ext cx="1107996" cy="247014"/>
          </a:xfrm>
          <a:prstGeom prst="leftRightArrow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617942" y="2019578"/>
            <a:ext cx="9990398" cy="2786658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箭头: 右 133"/>
          <p:cNvSpPr/>
          <p:nvPr/>
        </p:nvSpPr>
        <p:spPr>
          <a:xfrm rot="5400000">
            <a:off x="3185319" y="4844369"/>
            <a:ext cx="459699" cy="31152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5" name="箭头: 右 134"/>
          <p:cNvSpPr/>
          <p:nvPr/>
        </p:nvSpPr>
        <p:spPr>
          <a:xfrm rot="5400000">
            <a:off x="9580279" y="4843382"/>
            <a:ext cx="461667" cy="31152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32" name="文本框 131"/>
          <p:cNvSpPr txBox="1"/>
          <p:nvPr/>
        </p:nvSpPr>
        <p:spPr>
          <a:xfrm>
            <a:off x="5751366" y="4322050"/>
            <a:ext cx="172354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多元、参差</a:t>
            </a:r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89752" y="2487791"/>
            <a:ext cx="914357" cy="346441"/>
          </a:xfrm>
          <a:prstGeom prst="rect">
            <a:avLst/>
          </a:prstGeom>
        </p:spPr>
      </p:pic>
      <p:grpSp>
        <p:nvGrpSpPr>
          <p:cNvPr id="151" name="组合 150"/>
          <p:cNvGrpSpPr/>
          <p:nvPr/>
        </p:nvGrpSpPr>
        <p:grpSpPr>
          <a:xfrm>
            <a:off x="5476576" y="3072380"/>
            <a:ext cx="1897502" cy="414606"/>
            <a:chOff x="5664811" y="2558237"/>
            <a:chExt cx="1897502" cy="414606"/>
          </a:xfrm>
        </p:grpSpPr>
        <p:pic>
          <p:nvPicPr>
            <p:cNvPr id="141" name="图片 140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664811" y="2579443"/>
              <a:ext cx="318112" cy="385165"/>
            </a:xfrm>
            <a:prstGeom prst="rect">
              <a:avLst/>
            </a:prstGeom>
          </p:spPr>
        </p:pic>
        <p:pic>
          <p:nvPicPr>
            <p:cNvPr id="143" name="图片 14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019837" y="2558237"/>
              <a:ext cx="1542476" cy="414606"/>
            </a:xfrm>
            <a:prstGeom prst="rect">
              <a:avLst/>
            </a:prstGeom>
          </p:spPr>
        </p:pic>
      </p:grpSp>
      <p:pic>
        <p:nvPicPr>
          <p:cNvPr id="147" name="图片 14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94239" y="2416463"/>
            <a:ext cx="1344906" cy="496072"/>
          </a:xfrm>
          <a:prstGeom prst="rect">
            <a:avLst/>
          </a:prstGeom>
        </p:spPr>
      </p:pic>
      <p:sp>
        <p:nvSpPr>
          <p:cNvPr id="148" name="文本框 147"/>
          <p:cNvSpPr txBox="1"/>
          <p:nvPr/>
        </p:nvSpPr>
        <p:spPr>
          <a:xfrm>
            <a:off x="11065417" y="2386522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</a:rPr>
              <a:t>...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50" name="图片 14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7293" y="3070473"/>
            <a:ext cx="1401976" cy="456237"/>
          </a:xfrm>
          <a:prstGeom prst="rect">
            <a:avLst/>
          </a:prstGeom>
        </p:spPr>
      </p:pic>
      <p:pic>
        <p:nvPicPr>
          <p:cNvPr id="153" name="图片 15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06688" y="2466203"/>
            <a:ext cx="1692915" cy="369200"/>
          </a:xfrm>
          <a:prstGeom prst="rect">
            <a:avLst/>
          </a:prstGeom>
        </p:spPr>
      </p:pic>
      <p:sp>
        <p:nvSpPr>
          <p:cNvPr id="2" name="文本框 119">
            <a:extLst>
              <a:ext uri="{FF2B5EF4-FFF2-40B4-BE49-F238E27FC236}">
                <a16:creationId xmlns:a16="http://schemas.microsoft.com/office/drawing/2014/main" id="{B132D25C-56DD-F07E-F627-78EB0BF78B7B}"/>
              </a:ext>
            </a:extLst>
          </p:cNvPr>
          <p:cNvSpPr txBox="1"/>
          <p:nvPr/>
        </p:nvSpPr>
        <p:spPr>
          <a:xfrm>
            <a:off x="5712893" y="205265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编译器、算子库</a:t>
            </a:r>
          </a:p>
        </p:txBody>
      </p:sp>
      <p:sp>
        <p:nvSpPr>
          <p:cNvPr id="3" name="object 39">
            <a:extLst>
              <a:ext uri="{FF2B5EF4-FFF2-40B4-BE49-F238E27FC236}">
                <a16:creationId xmlns:a16="http://schemas.microsoft.com/office/drawing/2014/main" id="{A169AF11-A0C6-C94C-3863-6BDB3937086F}"/>
              </a:ext>
            </a:extLst>
          </p:cNvPr>
          <p:cNvSpPr txBox="1">
            <a:spLocks/>
          </p:cNvSpPr>
          <p:nvPr/>
        </p:nvSpPr>
        <p:spPr>
          <a:xfrm>
            <a:off x="466871" y="336719"/>
            <a:ext cx="10388527" cy="49911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zh-CN" altLang="en-US" sz="3200" b="1" spc="-61" dirty="0"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背景</a:t>
            </a:r>
          </a:p>
        </p:txBody>
      </p:sp>
      <p:sp>
        <p:nvSpPr>
          <p:cNvPr id="4" name="object 40">
            <a:extLst>
              <a:ext uri="{FF2B5EF4-FFF2-40B4-BE49-F238E27FC236}">
                <a16:creationId xmlns:a16="http://schemas.microsoft.com/office/drawing/2014/main" id="{7F04BFD3-5EE6-7767-10E2-AE2E2D14F39E}"/>
              </a:ext>
            </a:extLst>
          </p:cNvPr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lang="zh-CN" altLang="en-US"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66871" y="336719"/>
            <a:ext cx="10388527" cy="49911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zh-CN" altLang="en-US" sz="3200" spc="-6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背景</a:t>
            </a: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lang="zh-CN" altLang="en-US"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97377" y="1488047"/>
            <a:ext cx="7834946" cy="27726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zh-CN" altLang="en-US" sz="2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如下新硬件进展调研中，结果示例偏向硬件厂商而非开发者</a:t>
            </a:r>
            <a:r>
              <a:rPr kumimoji="1" lang="zh-CN" altLang="en-US" sz="2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2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/>
              <a:buChar char="•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年国产芯片销量增长接近 </a:t>
            </a:r>
            <a:r>
              <a:rPr lang="en-US" altLang="zh-CN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1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倍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/>
              <a:buChar char="•"/>
            </a:pPr>
            <a:r>
              <a:rPr kumimoji="1"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1"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 </a:t>
            </a:r>
            <a:r>
              <a:rPr kumimoji="1"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华为已在 </a:t>
            </a:r>
            <a:r>
              <a:rPr lang="en-US" altLang="zh-CN" sz="1600" b="1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28 </a:t>
            </a:r>
            <a:r>
              <a:rPr lang="zh-CN" altLang="en-US" sz="1600" b="1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个城市 </a:t>
            </a:r>
            <a:r>
              <a:rPr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的智能算力中心大规模部署；</a:t>
            </a:r>
            <a:r>
              <a:rPr lang="en-US" altLang="zh-CN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 </a:t>
            </a:r>
            <a:r>
              <a:rPr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年预计</a:t>
            </a:r>
            <a:r>
              <a:rPr lang="en-US" altLang="zh-CN" sz="1600" b="1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~7.5W</a:t>
            </a:r>
            <a:r>
              <a:rPr kumimoji="1"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/>
              <a:buChar char="•"/>
            </a:pPr>
            <a:r>
              <a:rPr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en-US" altLang="zh-CN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24 </a:t>
            </a:r>
            <a:r>
              <a:rPr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年曙光 </a:t>
            </a:r>
            <a:r>
              <a:rPr lang="en-US" altLang="zh-CN" sz="1600" spc="-6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SCNet</a:t>
            </a:r>
            <a:r>
              <a:rPr lang="en-US" altLang="zh-CN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平台已经积累 </a:t>
            </a:r>
            <a:r>
              <a:rPr lang="en-US" altLang="zh-CN" sz="1600" b="1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7-8 </a:t>
            </a:r>
            <a:r>
              <a:rPr lang="zh-CN" altLang="en-US" sz="1600" b="1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万张 </a:t>
            </a:r>
            <a:r>
              <a:rPr lang="en-US" altLang="zh-CN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DCU</a:t>
            </a:r>
            <a:r>
              <a:rPr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en-US" altLang="zh-CN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 </a:t>
            </a:r>
            <a:r>
              <a:rPr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年预计</a:t>
            </a:r>
            <a:r>
              <a:rPr lang="en-US" altLang="zh-CN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~</a:t>
            </a:r>
            <a:r>
              <a:rPr lang="en-US" altLang="zh-CN" sz="1600" b="1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2.5W</a:t>
            </a:r>
            <a:r>
              <a:rPr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1600" spc="-6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/>
              <a:buChar char="•"/>
            </a:pPr>
            <a:r>
              <a:rPr kumimoji="1"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en-US" altLang="zh-CN" sz="1600" b="0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DCU </a:t>
            </a:r>
            <a:r>
              <a:rPr lang="zh-CN" altLang="en-US" sz="1600" b="0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产品与主流大模型全面适配：支持 </a:t>
            </a:r>
            <a:r>
              <a:rPr lang="en-US" altLang="zh-CN" sz="1600" b="0" i="0" dirty="0" err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PyTorch</a:t>
            </a:r>
            <a:r>
              <a:rPr lang="zh-CN" altLang="en-US" sz="1600" b="0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0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TensorFlow </a:t>
            </a:r>
            <a:r>
              <a:rPr lang="zh-CN" altLang="en-US" sz="1600" b="0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r>
              <a:rPr lang="en-US" altLang="zh-CN" sz="1600" b="0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600" b="0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框架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1600" b="0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集成</a:t>
            </a:r>
            <a:r>
              <a:rPr lang="zh-CN" altLang="en-US" sz="1600" b="1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超过 </a:t>
            </a:r>
            <a:r>
              <a:rPr lang="en-US" altLang="zh-CN" sz="1600" b="1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2000 </a:t>
            </a:r>
            <a:r>
              <a:rPr lang="zh-CN" altLang="en-US" sz="1600" b="1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个算子</a:t>
            </a:r>
            <a:r>
              <a:rPr lang="zh-CN" altLang="en-US" sz="1600" b="0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；对标 </a:t>
            </a:r>
            <a:r>
              <a:rPr lang="en-US" altLang="zh-CN" sz="1600" b="0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CUDA </a:t>
            </a:r>
            <a:r>
              <a:rPr lang="zh-CN" altLang="en-US" sz="1600" b="0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算子，覆盖度</a:t>
            </a:r>
            <a:r>
              <a:rPr lang="zh-CN" altLang="en-US" sz="1600" b="1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超过 </a:t>
            </a:r>
            <a:r>
              <a:rPr lang="en-US" altLang="zh-CN" sz="1600" b="1" i="0" dirty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99%</a:t>
            </a:r>
            <a:r>
              <a:rPr kumimoji="1"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1600" spc="-6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/>
              <a:buChar char="•"/>
            </a:pPr>
            <a:r>
              <a:rPr kumimoji="1" lang="en-US" altLang="zh-CN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kumimoji="1" lang="zh-CN" altLang="en-US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适配昇腾的飞桨模型总量达到 </a:t>
            </a:r>
            <a:r>
              <a:rPr kumimoji="1" lang="en-US" altLang="zh-CN" sz="1600" b="1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251 </a:t>
            </a:r>
            <a:r>
              <a:rPr kumimoji="1" lang="zh-CN" altLang="en-US" sz="1600" b="1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</a:t>
            </a:r>
            <a:r>
              <a:rPr kumimoji="1" lang="en-US" altLang="zh-CN" sz="1600" spc="-6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1600" spc="-6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34281" y="5054668"/>
            <a:ext cx="5933034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当前 </a:t>
            </a:r>
            <a:r>
              <a:rPr kumimoji="1"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软件栈缺乏</a:t>
            </a:r>
            <a:r>
              <a:rPr kumimoji="1"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统一的</a:t>
            </a:r>
            <a:r>
              <a:rPr kumimoji="1"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成熟度评估指标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139830" y="1527503"/>
            <a:ext cx="1699340" cy="8882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国家政策</a:t>
            </a:r>
            <a:endParaRPr kumimoji="1"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导向</a:t>
            </a:r>
          </a:p>
        </p:txBody>
      </p:sp>
      <p:sp>
        <p:nvSpPr>
          <p:cNvPr id="12" name="椭圆 11"/>
          <p:cNvSpPr/>
          <p:nvPr/>
        </p:nvSpPr>
        <p:spPr>
          <a:xfrm>
            <a:off x="7978940" y="2983219"/>
            <a:ext cx="1569085" cy="8882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技术</a:t>
            </a:r>
            <a:endParaRPr kumimoji="1" lang="zh-CN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共同体</a:t>
            </a:r>
            <a:endParaRPr 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120291" y="4462106"/>
            <a:ext cx="1738418" cy="8817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资本力量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439510" y="3242789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kumimoji="1" lang="zh-CN" altLang="en-US" sz="1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软件栈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下箭头 15"/>
          <p:cNvSpPr/>
          <p:nvPr/>
        </p:nvSpPr>
        <p:spPr>
          <a:xfrm>
            <a:off x="10734090" y="2553333"/>
            <a:ext cx="510819" cy="542231"/>
          </a:xfrm>
          <a:prstGeom prst="downArrow">
            <a:avLst>
              <a:gd name="adj1" fmla="val 50000"/>
              <a:gd name="adj2" fmla="val 4518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右箭头 17"/>
          <p:cNvSpPr/>
          <p:nvPr/>
        </p:nvSpPr>
        <p:spPr>
          <a:xfrm>
            <a:off x="9695039" y="3201469"/>
            <a:ext cx="666205" cy="497635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7544" y="4442223"/>
            <a:ext cx="9749785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从模型研发人员的视角，当前 </a:t>
            </a:r>
            <a:r>
              <a:rPr kumimoji="1" lang="en-US" altLang="zh-CN" sz="2200" b="1" dirty="0"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kumimoji="1" lang="zh-CN" altLang="en-US" sz="2200" b="1" dirty="0">
                <a:latin typeface="微软雅黑" panose="020B0503020204020204" charset="-122"/>
                <a:ea typeface="微软雅黑" panose="020B0503020204020204" charset="-122"/>
              </a:rPr>
              <a:t>软件栈成熟度如何、能否实现国产替代？</a:t>
            </a:r>
          </a:p>
        </p:txBody>
      </p:sp>
      <p:sp>
        <p:nvSpPr>
          <p:cNvPr id="8" name="下箭头 15"/>
          <p:cNvSpPr/>
          <p:nvPr/>
        </p:nvSpPr>
        <p:spPr>
          <a:xfrm flipV="1">
            <a:off x="10746900" y="3765998"/>
            <a:ext cx="510819" cy="542231"/>
          </a:xfrm>
          <a:prstGeom prst="downArrow">
            <a:avLst>
              <a:gd name="adj1" fmla="val 50000"/>
              <a:gd name="adj2" fmla="val 45182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66871" y="329579"/>
            <a:ext cx="1038852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zh-CN" altLang="en-US" sz="3200" spc="-6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需求：定量分析 AI 软件栈成熟度</a:t>
            </a: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lang="zh-CN" altLang="en-US"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01791" y="1745734"/>
            <a:ext cx="2462257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Calibri"/>
              </a:rPr>
              <a:t>深度学习模型层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78808" y="3097096"/>
            <a:ext cx="2462258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深度学习框架层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78805" y="5003277"/>
            <a:ext cx="2462256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Calibri"/>
              </a:rPr>
              <a:t>硬件层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78805" y="4370936"/>
            <a:ext cx="2462259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软件平台与编程模型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78806" y="3734016"/>
            <a:ext cx="2462258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算子库与编译器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10" name="直线箭头连接符 9"/>
          <p:cNvCxnSpPr/>
          <p:nvPr/>
        </p:nvCxnSpPr>
        <p:spPr>
          <a:xfrm flipH="1">
            <a:off x="1809937" y="2154354"/>
            <a:ext cx="1622983" cy="94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/>
          <p:nvPr/>
        </p:nvCxnSpPr>
        <p:spPr>
          <a:xfrm>
            <a:off x="1809935" y="4142636"/>
            <a:ext cx="0" cy="22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/>
          <p:nvPr/>
        </p:nvCxnSpPr>
        <p:spPr>
          <a:xfrm flipH="1">
            <a:off x="1809933" y="4779556"/>
            <a:ext cx="2" cy="22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/>
          <p:nvPr/>
        </p:nvCxnSpPr>
        <p:spPr>
          <a:xfrm flipH="1">
            <a:off x="1809935" y="3505716"/>
            <a:ext cx="2" cy="22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3947069" y="5006618"/>
            <a:ext cx="2462256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Calibri"/>
              </a:rPr>
              <a:t>硬件层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3947066" y="4375121"/>
            <a:ext cx="2462259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软件平台与编程模型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947067" y="3734016"/>
            <a:ext cx="2462258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算子库与编译器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29" name="直线箭头连接符 28"/>
          <p:cNvCxnSpPr/>
          <p:nvPr/>
        </p:nvCxnSpPr>
        <p:spPr>
          <a:xfrm>
            <a:off x="5178196" y="4142636"/>
            <a:ext cx="0" cy="232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/>
          <p:nvPr/>
        </p:nvCxnSpPr>
        <p:spPr>
          <a:xfrm>
            <a:off x="5178196" y="4783741"/>
            <a:ext cx="1" cy="222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>
          <a:xfrm>
            <a:off x="3947067" y="3097096"/>
            <a:ext cx="2462258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深度学习框架层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38" name="直线箭头连接符 37"/>
          <p:cNvCxnSpPr/>
          <p:nvPr/>
        </p:nvCxnSpPr>
        <p:spPr>
          <a:xfrm>
            <a:off x="3432920" y="2154354"/>
            <a:ext cx="1745276" cy="94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903931" y="25806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英伟达栈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5228679" y="26257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新硬件栈</a:t>
            </a:r>
          </a:p>
        </p:txBody>
      </p:sp>
      <p:cxnSp>
        <p:nvCxnSpPr>
          <p:cNvPr id="50" name="直线箭头连接符 49"/>
          <p:cNvCxnSpPr/>
          <p:nvPr/>
        </p:nvCxnSpPr>
        <p:spPr>
          <a:xfrm>
            <a:off x="5178196" y="3505716"/>
            <a:ext cx="0" cy="22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右箭头 132"/>
          <p:cNvSpPr/>
          <p:nvPr/>
        </p:nvSpPr>
        <p:spPr>
          <a:xfrm>
            <a:off x="3109755" y="4050132"/>
            <a:ext cx="788026" cy="4051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3109755" y="3797998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适配</a:t>
            </a:r>
            <a:endParaRPr kumimoji="1"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或</a:t>
            </a:r>
            <a:endParaRPr kumimoji="1"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迁移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367279" y="2303595"/>
          <a:ext cx="3920790" cy="138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28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芯片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算子成熟度评分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/>
                        <a:t>编译器成熟度评分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0">
                <a:tc>
                  <a:txBody>
                    <a:bodyPr/>
                    <a:lstStyle/>
                    <a:p>
                      <a:pPr algn="ctr"/>
                      <a:r>
                        <a:rPr lang="zh-CN" altLang="en-US"/>
                        <a:t>英伟达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-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-</a:t>
                      </a:r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/>
                      <a:r>
                        <a:rPr kumimoji="1" lang="zh-CN" altLang="en-US"/>
                        <a:t>新硬件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charset="-122"/>
                          <a:cs typeface="+mn-cs"/>
                        </a:rPr>
                        <a:t>?</a:t>
                      </a: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等线" panose="020F0502020204030204"/>
                          <a:ea typeface="等线" panose="02010600030101010101" charset="-122"/>
                          <a:cs typeface="+mn-cs"/>
                        </a:rPr>
                        <a:t>?</a:t>
                      </a: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等线" panose="020F0502020204030204"/>
                        <a:ea typeface="等线" panose="02010600030101010101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260441" y="4136460"/>
            <a:ext cx="42210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>
                <a:latin typeface="微软雅黑" panose="020B0503020204020204" charset="-122"/>
                <a:ea typeface="微软雅黑" panose="020B0503020204020204" charset="-122"/>
              </a:rPr>
              <a:t>注意：</a:t>
            </a:r>
            <a:endParaRPr kumimoji="1" lang="en-US" altLang="zh-CN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400">
                <a:latin typeface="微软雅黑" panose="020B0503020204020204" charset="-122"/>
                <a:ea typeface="微软雅黑" panose="020B0503020204020204" charset="-122"/>
              </a:rPr>
              <a:t>实际操作时，需要指定两家确定的芯片型号</a:t>
            </a:r>
            <a:endParaRPr kumimoji="1" lang="en-US" altLang="zh-CN" sz="14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sz="1400">
                <a:latin typeface="微软雅黑" panose="020B0503020204020204" charset="-122"/>
                <a:ea typeface="微软雅黑" panose="020B0503020204020204" charset="-122"/>
              </a:rPr>
              <a:t>此处的编译器指张量编译器，并非底层编译器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829" y="616085"/>
            <a:ext cx="4226831" cy="5230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文本框 6"/>
          <p:cNvSpPr txBox="1"/>
          <p:nvPr/>
        </p:nvSpPr>
        <p:spPr>
          <a:xfrm>
            <a:off x="7172580" y="6126310"/>
            <a:ext cx="4429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https://arxiv.org/abs/2510.24035</a:t>
            </a:r>
          </a:p>
        </p:txBody>
      </p:sp>
      <p:sp>
        <p:nvSpPr>
          <p:cNvPr id="8" name="object 39"/>
          <p:cNvSpPr txBox="1">
            <a:spLocks noGrp="1"/>
          </p:cNvSpPr>
          <p:nvPr>
            <p:ph type="title"/>
          </p:nvPr>
        </p:nvSpPr>
        <p:spPr>
          <a:xfrm>
            <a:off x="466871" y="336719"/>
            <a:ext cx="10388527" cy="49911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en-US" altLang="zh-CN" sz="3200" spc="-61">
                <a:solidFill>
                  <a:schemeClr val="tx1"/>
                </a:solidFill>
                <a:ea typeface="微软雅黑" panose="020B0503020204020204" charset="-122"/>
                <a:cs typeface="Microsoft JhengHei" panose="020B0604030504040204" charset="-120"/>
              </a:rPr>
              <a:t>Q / A</a:t>
            </a:r>
            <a:endParaRPr lang="zh-CN" altLang="en-US" sz="3200" spc="-61">
              <a:solidFill>
                <a:schemeClr val="tx1"/>
              </a:solidFill>
              <a:ea typeface="微软雅黑" panose="020B0503020204020204" charset="-122"/>
              <a:cs typeface="Microsoft JhengHei" panose="020B0604030504040204" charset="-120"/>
            </a:endParaRPr>
          </a:p>
        </p:txBody>
      </p:sp>
      <p:sp>
        <p:nvSpPr>
          <p:cNvPr id="9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object 39"/>
          <p:cNvSpPr txBox="1"/>
          <p:nvPr/>
        </p:nvSpPr>
        <p:spPr>
          <a:xfrm>
            <a:off x="240491" y="1362899"/>
            <a:ext cx="5673926" cy="2162016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370" b="1" i="0" kern="120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464820" indent="-457200">
              <a:lnSpc>
                <a:spcPct val="150000"/>
              </a:lnSpc>
              <a:spcBef>
                <a:spcPts val="60"/>
              </a:spcBef>
              <a:buFont typeface="Wingdings" panose="05000000000000000000" pitchFamily="2" charset="2"/>
              <a:buChar char="n"/>
            </a:pPr>
            <a:r>
              <a:rPr lang="zh-CN" altLang="en-US" sz="3200" spc="-61">
                <a:solidFill>
                  <a:schemeClr val="tx1"/>
                </a:solidFill>
                <a:ea typeface="微软雅黑" panose="020B0503020204020204" charset="-122"/>
                <a:cs typeface="Microsoft JhengHei" panose="020B0604030504040204" charset="-120"/>
              </a:rPr>
              <a:t>如何衡量 </a:t>
            </a:r>
            <a:r>
              <a:rPr lang="en-US" altLang="zh-CN" sz="3200" spc="-61">
                <a:solidFill>
                  <a:schemeClr val="tx1"/>
                </a:solidFill>
                <a:ea typeface="微软雅黑" panose="020B0503020204020204" charset="-122"/>
                <a:cs typeface="Microsoft JhengHei" panose="020B0604030504040204" charset="-120"/>
              </a:rPr>
              <a:t>AI </a:t>
            </a:r>
            <a:r>
              <a:rPr lang="zh-CN" altLang="en-US" sz="3200" spc="-61">
                <a:solidFill>
                  <a:schemeClr val="tx1"/>
                </a:solidFill>
                <a:ea typeface="微软雅黑" panose="020B0503020204020204" charset="-122"/>
                <a:cs typeface="Microsoft JhengHei" panose="020B0604030504040204" charset="-120"/>
              </a:rPr>
              <a:t>算子库成熟度？</a:t>
            </a:r>
            <a:endParaRPr lang="en-US" altLang="zh-CN" sz="3200" spc="-61">
              <a:solidFill>
                <a:schemeClr val="tx1"/>
              </a:solidFill>
              <a:ea typeface="微软雅黑" panose="020B0503020204020204" charset="-122"/>
              <a:cs typeface="Microsoft JhengHei" panose="020B0604030504040204" charset="-120"/>
            </a:endParaRPr>
          </a:p>
          <a:p>
            <a:pPr marL="464820" indent="-457200">
              <a:lnSpc>
                <a:spcPct val="150000"/>
              </a:lnSpc>
              <a:spcBef>
                <a:spcPts val="60"/>
              </a:spcBef>
              <a:buFont typeface="Wingdings" panose="05000000000000000000" pitchFamily="2" charset="2"/>
              <a:buChar char="n"/>
            </a:pPr>
            <a:r>
              <a:rPr lang="zh-CN" altLang="en-US" sz="3200" spc="-61">
                <a:solidFill>
                  <a:schemeClr val="tx1"/>
                </a:solidFill>
                <a:ea typeface="微软雅黑" panose="020B0503020204020204" charset="-122"/>
                <a:cs typeface="Microsoft JhengHei" panose="020B0604030504040204" charset="-120"/>
              </a:rPr>
              <a:t>如何衡量 </a:t>
            </a:r>
            <a:r>
              <a:rPr lang="en-US" altLang="zh-CN" sz="3200" spc="-61">
                <a:solidFill>
                  <a:schemeClr val="tx1"/>
                </a:solidFill>
                <a:ea typeface="微软雅黑" panose="020B0503020204020204" charset="-122"/>
                <a:cs typeface="Microsoft JhengHei" panose="020B0604030504040204" charset="-120"/>
              </a:rPr>
              <a:t>AI </a:t>
            </a:r>
            <a:r>
              <a:rPr lang="zh-CN" altLang="en-US" sz="3200" spc="-61">
                <a:solidFill>
                  <a:schemeClr val="tx1"/>
                </a:solidFill>
                <a:ea typeface="微软雅黑" panose="020B0503020204020204" charset="-122"/>
                <a:cs typeface="Microsoft JhengHei" panose="020B0604030504040204" charset="-120"/>
              </a:rPr>
              <a:t>编译器成熟度？</a:t>
            </a:r>
            <a:endParaRPr lang="en-US" altLang="zh-CN" sz="3200" spc="-61">
              <a:solidFill>
                <a:schemeClr val="tx1"/>
              </a:solidFill>
              <a:ea typeface="微软雅黑" panose="020B0503020204020204" charset="-122"/>
              <a:cs typeface="Microsoft JhengHei" panose="020B0604030504040204" charset="-120"/>
            </a:endParaRPr>
          </a:p>
          <a:p>
            <a:pPr marL="464820" indent="-457200">
              <a:lnSpc>
                <a:spcPct val="150000"/>
              </a:lnSpc>
              <a:spcBef>
                <a:spcPts val="60"/>
              </a:spcBef>
              <a:buFont typeface="Wingdings" panose="05000000000000000000" pitchFamily="2" charset="2"/>
              <a:buChar char="n"/>
            </a:pPr>
            <a:r>
              <a:rPr lang="zh-CN" altLang="en-US" sz="3200" spc="-61">
                <a:solidFill>
                  <a:schemeClr val="tx1"/>
                </a:solidFill>
                <a:ea typeface="微软雅黑" panose="020B0503020204020204" charset="-122"/>
                <a:cs typeface="Microsoft JhengHei" panose="020B0604030504040204" charset="-120"/>
              </a:rPr>
              <a:t>如何助力 </a:t>
            </a:r>
            <a:r>
              <a:rPr lang="en-US" altLang="zh-CN" sz="3200" spc="-61">
                <a:solidFill>
                  <a:schemeClr val="tx1"/>
                </a:solidFill>
                <a:ea typeface="微软雅黑" panose="020B0503020204020204" charset="-122"/>
                <a:cs typeface="Microsoft JhengHei" panose="020B0604030504040204" charset="-120"/>
              </a:rPr>
              <a:t>AI </a:t>
            </a:r>
            <a:r>
              <a:rPr lang="zh-CN" altLang="en-US" sz="3200" spc="-61">
                <a:solidFill>
                  <a:schemeClr val="tx1"/>
                </a:solidFill>
                <a:ea typeface="微软雅黑" panose="020B0503020204020204" charset="-122"/>
                <a:cs typeface="Microsoft JhengHei" panose="020B0604030504040204" charset="-120"/>
              </a:rPr>
              <a:t>软件栈建设？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66871" y="325690"/>
            <a:ext cx="1038852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zh-CN" altLang="en-US" sz="3200" spc="-6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衡量 AI 算子库成熟度</a:t>
            </a:r>
          </a:p>
        </p:txBody>
      </p:sp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201791" y="2351870"/>
            <a:ext cx="2462257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Calibri"/>
              </a:rPr>
              <a:t>深度学习模型层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578808" y="3703232"/>
            <a:ext cx="2462258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深度学习框架层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78805" y="5609413"/>
            <a:ext cx="2462256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Calibri"/>
              </a:rPr>
              <a:t>硬件层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578805" y="4977072"/>
            <a:ext cx="2462259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软件平台与编程模型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578806" y="4340152"/>
            <a:ext cx="2462258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算子库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10" name="直线箭头连接符 9"/>
          <p:cNvCxnSpPr>
            <a:stCxn id="3" idx="2"/>
            <a:endCxn id="4" idx="0"/>
          </p:cNvCxnSpPr>
          <p:nvPr/>
        </p:nvCxnSpPr>
        <p:spPr>
          <a:xfrm flipH="1">
            <a:off x="1809937" y="2760490"/>
            <a:ext cx="1622983" cy="94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箭头连接符 11"/>
          <p:cNvCxnSpPr>
            <a:stCxn id="7" idx="2"/>
            <a:endCxn id="6" idx="0"/>
          </p:cNvCxnSpPr>
          <p:nvPr/>
        </p:nvCxnSpPr>
        <p:spPr>
          <a:xfrm>
            <a:off x="1809935" y="4748772"/>
            <a:ext cx="0" cy="22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/>
          <p:cNvCxnSpPr>
            <a:stCxn id="6" idx="2"/>
            <a:endCxn id="5" idx="0"/>
          </p:cNvCxnSpPr>
          <p:nvPr/>
        </p:nvCxnSpPr>
        <p:spPr>
          <a:xfrm flipH="1">
            <a:off x="1809933" y="5385692"/>
            <a:ext cx="2" cy="22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20"/>
          <p:cNvCxnSpPr>
            <a:stCxn id="4" idx="2"/>
            <a:endCxn id="7" idx="0"/>
          </p:cNvCxnSpPr>
          <p:nvPr/>
        </p:nvCxnSpPr>
        <p:spPr>
          <a:xfrm flipH="1">
            <a:off x="1809935" y="4111852"/>
            <a:ext cx="2" cy="22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圆角矩形 25"/>
          <p:cNvSpPr/>
          <p:nvPr/>
        </p:nvSpPr>
        <p:spPr>
          <a:xfrm>
            <a:off x="3947069" y="5612754"/>
            <a:ext cx="2462256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sym typeface="Calibri"/>
              </a:rPr>
              <a:t>硬件层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3947066" y="4981257"/>
            <a:ext cx="2462259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软件平台与编程模型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947067" y="4340152"/>
            <a:ext cx="2462258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算子库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29" name="直线箭头连接符 28"/>
          <p:cNvCxnSpPr>
            <a:stCxn id="28" idx="2"/>
            <a:endCxn id="27" idx="0"/>
          </p:cNvCxnSpPr>
          <p:nvPr/>
        </p:nvCxnSpPr>
        <p:spPr>
          <a:xfrm>
            <a:off x="5178196" y="4748772"/>
            <a:ext cx="0" cy="232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箭头连接符 29"/>
          <p:cNvCxnSpPr>
            <a:stCxn id="27" idx="2"/>
            <a:endCxn id="26" idx="0"/>
          </p:cNvCxnSpPr>
          <p:nvPr/>
        </p:nvCxnSpPr>
        <p:spPr>
          <a:xfrm>
            <a:off x="5178196" y="5389877"/>
            <a:ext cx="1" cy="222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圆角矩形 35"/>
          <p:cNvSpPr/>
          <p:nvPr/>
        </p:nvSpPr>
        <p:spPr>
          <a:xfrm>
            <a:off x="3947067" y="3703232"/>
            <a:ext cx="2462258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深度学习框架层</a:t>
            </a:r>
            <a:endParaRPr kumimoji="0" lang="zh-CN" altLang="en-US" sz="1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38" name="直线箭头连接符 37"/>
          <p:cNvCxnSpPr>
            <a:stCxn id="3" idx="2"/>
            <a:endCxn id="36" idx="0"/>
          </p:cNvCxnSpPr>
          <p:nvPr/>
        </p:nvCxnSpPr>
        <p:spPr>
          <a:xfrm>
            <a:off x="3432920" y="2760490"/>
            <a:ext cx="1745276" cy="942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903931" y="3186822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英伟达栈</a:t>
            </a:r>
            <a:r>
              <a:rPr kumimoji="1" lang="en-US" altLang="zh-CN">
                <a:latin typeface="微软雅黑" panose="020B0503020204020204" charset="-122"/>
                <a:ea typeface="微软雅黑" panose="020B0503020204020204" charset="-122"/>
              </a:rPr>
              <a:t>(NV)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959280" y="3229431"/>
            <a:ext cx="165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新硬件栈</a:t>
            </a:r>
            <a:r>
              <a:rPr kumimoji="1" lang="en-US" altLang="zh-CN">
                <a:latin typeface="微软雅黑" panose="020B0503020204020204" charset="-122"/>
                <a:ea typeface="微软雅黑" panose="020B0503020204020204" charset="-122"/>
              </a:rPr>
              <a:t>(F1)</a:t>
            </a:r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0" name="直线箭头连接符 49"/>
          <p:cNvCxnSpPr>
            <a:stCxn id="36" idx="2"/>
            <a:endCxn id="28" idx="0"/>
          </p:cNvCxnSpPr>
          <p:nvPr/>
        </p:nvCxnSpPr>
        <p:spPr>
          <a:xfrm>
            <a:off x="5178196" y="4111852"/>
            <a:ext cx="0" cy="22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右箭头 132"/>
          <p:cNvSpPr/>
          <p:nvPr/>
        </p:nvSpPr>
        <p:spPr>
          <a:xfrm>
            <a:off x="3109755" y="4656268"/>
            <a:ext cx="788026" cy="40511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3109755" y="4404134"/>
            <a:ext cx="646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适配</a:t>
            </a:r>
            <a:endParaRPr kumimoji="1"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或</a:t>
            </a:r>
            <a:endParaRPr kumimoji="1"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迁移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8104640" y="3379072"/>
            <a:ext cx="2277423" cy="34300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042025" y="4429175"/>
            <a:ext cx="1955798" cy="5831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y0=</a:t>
            </a:r>
          </a:p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NV(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9469249" y="4429175"/>
            <a:ext cx="1955798" cy="5831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y1=</a:t>
            </a:r>
          </a:p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F1(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7930454" y="5686083"/>
            <a:ext cx="2625791" cy="57888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speedup_i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correct_i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errno_i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=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compare(y0,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y1)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16" name="直线箭头连接符 15"/>
          <p:cNvCxnSpPr>
            <a:stCxn id="8" idx="2"/>
            <a:endCxn id="9" idx="0"/>
          </p:cNvCxnSpPr>
          <p:nvPr/>
        </p:nvCxnSpPr>
        <p:spPr>
          <a:xfrm flipH="1">
            <a:off x="8019924" y="3722080"/>
            <a:ext cx="1223428" cy="70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>
            <a:stCxn id="8" idx="2"/>
            <a:endCxn id="11" idx="0"/>
          </p:cNvCxnSpPr>
          <p:nvPr/>
        </p:nvCxnSpPr>
        <p:spPr>
          <a:xfrm>
            <a:off x="9243352" y="3722080"/>
            <a:ext cx="1203796" cy="70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/>
          <p:cNvCxnSpPr>
            <a:stCxn id="9" idx="2"/>
            <a:endCxn id="14" idx="0"/>
          </p:cNvCxnSpPr>
          <p:nvPr/>
        </p:nvCxnSpPr>
        <p:spPr>
          <a:xfrm>
            <a:off x="8019924" y="5012290"/>
            <a:ext cx="1223426" cy="67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箭头连接符 23"/>
          <p:cNvCxnSpPr>
            <a:stCxn id="11" idx="2"/>
            <a:endCxn id="14" idx="0"/>
          </p:cNvCxnSpPr>
          <p:nvPr/>
        </p:nvCxnSpPr>
        <p:spPr>
          <a:xfrm flipH="1">
            <a:off x="9243350" y="5012290"/>
            <a:ext cx="1203798" cy="67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圆角矩形 54"/>
          <p:cNvSpPr/>
          <p:nvPr/>
        </p:nvSpPr>
        <p:spPr>
          <a:xfrm>
            <a:off x="8104639" y="2354036"/>
            <a:ext cx="2277423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{(model,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inputs)}</a:t>
            </a:r>
            <a:endParaRPr kumimoji="0" lang="zh-CN" altLang="en-US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149" name="直线箭头连接符 148"/>
          <p:cNvCxnSpPr>
            <a:stCxn id="55" idx="2"/>
            <a:endCxn id="8" idx="0"/>
          </p:cNvCxnSpPr>
          <p:nvPr/>
        </p:nvCxnSpPr>
        <p:spPr>
          <a:xfrm>
            <a:off x="9243351" y="2762656"/>
            <a:ext cx="1" cy="616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文本框 152"/>
          <p:cNvSpPr txBox="1"/>
          <p:nvPr/>
        </p:nvSpPr>
        <p:spPr>
          <a:xfrm>
            <a:off x="9245981" y="28819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取一样本</a:t>
            </a:r>
          </a:p>
        </p:txBody>
      </p:sp>
      <p:cxnSp>
        <p:nvCxnSpPr>
          <p:cNvPr id="155" name="肘形连接符 154"/>
          <p:cNvCxnSpPr>
            <a:stCxn id="3" idx="3"/>
            <a:endCxn id="55" idx="1"/>
          </p:cNvCxnSpPr>
          <p:nvPr/>
        </p:nvCxnSpPr>
        <p:spPr>
          <a:xfrm>
            <a:off x="4664048" y="2556180"/>
            <a:ext cx="3440591" cy="2166"/>
          </a:xfrm>
          <a:prstGeom prst="bentConnector3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文本框 160"/>
          <p:cNvSpPr txBox="1"/>
          <p:nvPr/>
        </p:nvSpPr>
        <p:spPr>
          <a:xfrm>
            <a:off x="5965034" y="21897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建模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2260092" y="1019915"/>
            <a:ext cx="75713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>
                <a:latin typeface="微软雅黑" panose="020B0503020204020204" charset="-122"/>
                <a:ea typeface="微软雅黑" panose="020B0503020204020204" charset="-122"/>
              </a:rPr>
              <a:t>模型层建模为数据集；软件栈建模为函数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2260092" y="1019915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>
                <a:latin typeface="微软雅黑" panose="020B0503020204020204" charset="-122"/>
                <a:ea typeface="微软雅黑" panose="020B0503020204020204" charset="-122"/>
              </a:rPr>
              <a:t>定义单样本指标，再推导宏观指标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98857" y="1794022"/>
                <a:ext cx="4224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>
                    <a:latin typeface="微软雅黑" panose="020B0503020204020204" charset="-122"/>
                    <a:ea typeface="微软雅黑" panose="020B0503020204020204" charset="-122"/>
                  </a:rPr>
                  <a:t>单样本修正加速比 </a:t>
                </a:r>
                <a14:m>
                  <m:oMath xmlns:m="http://schemas.openxmlformats.org/officeDocument/2006/math"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𝑟𝑒𝑐𝑡𝑖𝑓𝑖𝑒𝑑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_</m:t>
                    </m:r>
                    <m:r>
                      <a:rPr kumimoji="1" lang="en-US" altLang="zh-CN" b="0" i="1">
                        <a:latin typeface="Cambria Math" panose="02040503050406030204" pitchFamily="18" charset="0"/>
                      </a:rPr>
                      <m:t>𝑠𝑝𝑒𝑒𝑑𝑢𝑝</m:t>
                    </m:r>
                  </m:oMath>
                </a14:m>
                <a:r>
                  <a:rPr kumimoji="1" lang="zh-CN" altLang="en-US">
                    <a:latin typeface="微软雅黑" panose="020B0503020204020204" charset="-122"/>
                    <a:ea typeface="微软雅黑" panose="020B0503020204020204" charset="-122"/>
                  </a:rPr>
                  <a:t>：</a:t>
                </a: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57" y="1794022"/>
                <a:ext cx="422474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0" t="-40" r="12" b="1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914399" y="2372251"/>
                <a:ext cx="6104876" cy="811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𝑟𝑒𝑐𝑡𝑖𝑓𝑖𝑒𝑑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𝑠𝑝𝑒𝑒𝑑𝑢𝑝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kumimoji="1"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𝑠𝑝𝑒𝑒𝑑𝑢𝑝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zh-CN" alt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zh-CN" alt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kumimoji="1" lang="zh-CN" alt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𝑐𝑜𝑟𝑟𝑒𝑐𝑡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==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𝑇𝑟𝑢𝑒</m:t>
                            </m:r>
                          </m:e>
                          <m:e>
                            <m:sSup>
                              <m:sSupPr>
                                <m:ctrlPr>
                                  <a:rPr kumimoji="1"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1{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𝑒𝑟𝑟𝑛𝑜</m:t>
                                    </m:r>
                                  </m:e>
                                  <m:sub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sup>
                            </m:sSup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zh-CN" alt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kumimoji="1"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372251"/>
                <a:ext cx="6104876" cy="811761"/>
              </a:xfrm>
              <a:prstGeom prst="rect">
                <a:avLst/>
              </a:prstGeom>
              <a:blipFill rotWithShape="1">
                <a:blip r:embed="rId4"/>
                <a:stretch>
                  <a:fillRect l="-10" t="-65" r="10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/>
          <p:cNvSpPr txBox="1"/>
          <p:nvPr/>
        </p:nvSpPr>
        <p:spPr>
          <a:xfrm>
            <a:off x="356232" y="3296948"/>
            <a:ext cx="572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其中 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t 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是自变量容忍度，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是错误惩罚，默认值为</a:t>
            </a:r>
            <a:r>
              <a:rPr kumimoji="1" lang="en-US" altLang="zh-CN" dirty="0">
                <a:latin typeface="微软雅黑" panose="020B0503020204020204" charset="-122"/>
                <a:ea typeface="微软雅黑" panose="020B0503020204020204" charset="-122"/>
              </a:rPr>
              <a:t>0.1</a:t>
            </a: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/>
              <p:cNvSpPr txBox="1"/>
              <p:nvPr/>
            </p:nvSpPr>
            <p:spPr>
              <a:xfrm>
                <a:off x="364446" y="3706295"/>
                <a:ext cx="4818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>
                    <a:latin typeface="微软雅黑" panose="020B0503020204020204" charset="-122"/>
                    <a:ea typeface="微软雅黑" panose="020B0503020204020204" charset="-122"/>
                  </a:rPr>
                  <a:t>定义数据集指标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kumimoji="1" lang="zh-CN" altLang="en-US">
                    <a:latin typeface="微软雅黑" panose="020B0503020204020204" charset="-122"/>
                    <a:ea typeface="微软雅黑" panose="020B0503020204020204" charset="-122"/>
                  </a:rPr>
                  <a:t>为修正加速比的几何平均：</a:t>
                </a:r>
              </a:p>
            </p:txBody>
          </p:sp>
        </mc:Choice>
        <mc:Fallback xmlns=""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46" y="3706295"/>
                <a:ext cx="481888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2" t="-118" r="10" b="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1374532" y="4017938"/>
                <a:ext cx="3876766" cy="1049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zh-CN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kumimoji="1" lang="zh-CN" alt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kumimoji="1" lang="en-US" altLang="zh-CN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kumimoji="1" lang="en-US" altLang="zh-CN" i="1" dirty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𝑟𝑒𝑐𝑡𝑖𝑓𝑖𝑒𝑑</m:t>
                                      </m:r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_</m:t>
                                      </m:r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𝑠𝑝𝑒𝑒𝑑𝑢𝑝</m:t>
                                      </m:r>
                                    </m:e>
                                    <m:sub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kumimoji="1"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  <m:sup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1/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kumimoji="1" lang="zh-CN" altLang="en-US" i="1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532" y="4017938"/>
                <a:ext cx="3876766" cy="1049903"/>
              </a:xfrm>
              <a:prstGeom prst="rect">
                <a:avLst/>
              </a:prstGeom>
              <a:blipFill rotWithShape="1">
                <a:blip r:embed="rId6"/>
                <a:stretch>
                  <a:fillRect l="-10" t="-28" r="12" b="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337221" y="4950030"/>
                <a:ext cx="5241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zh-CN" altLang="en-US">
                    <a:latin typeface="微软雅黑" panose="020B0503020204020204" charset="-122"/>
                    <a:ea typeface="微软雅黑" panose="020B0503020204020204" charset="-122"/>
                  </a:rPr>
                  <a:t>经数学证明，</a:t>
                </a:r>
                <a:r>
                  <a:rPr kumimoji="1" lang="en-US" altLang="zh-CN" b="1"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kumimoji="1"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kumimoji="1" lang="zh-CN" altLang="en-US">
                    <a:latin typeface="微软雅黑" panose="020B0503020204020204" charset="-122"/>
                    <a:ea typeface="微软雅黑" panose="020B0503020204020204" charset="-122"/>
                  </a:rPr>
                  <a:t>同样有如下表达</a:t>
                </a:r>
                <a:r>
                  <a:rPr kumimoji="1" lang="en-US" altLang="zh-CN">
                    <a:latin typeface="微软雅黑" panose="020B0503020204020204" charset="-122"/>
                    <a:ea typeface="微软雅黑" panose="020B0503020204020204" charset="-122"/>
                  </a:rPr>
                  <a:t>:</a:t>
                </a:r>
                <a:endParaRPr kumimoji="1"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21" y="4950030"/>
                <a:ext cx="524181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" t="-56" r="11" b="1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279411" y="5366163"/>
                <a:ext cx="3175264" cy="384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kumimoji="1" lang="en-US" altLang="zh-CN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  <m:r>
                        <a:rPr kumimoji="1" lang="en-US" altLang="zh-CN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微软雅黑" panose="020B0503020204020204" charset="-122"/>
                        </a:rPr>
                        <m:t>=</m:t>
                      </m:r>
                      <m:sSup>
                        <m:sSupPr>
                          <m:ctrlP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pPr>
                        <m:e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p>
                      <m:r>
                        <a:rPr kumimoji="1" lang="zh-CN" altLang="en-US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</m:ctrlPr>
                        </m:sSubSupPr>
                        <m:e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t</m:t>
                          </m:r>
                        </m:sub>
                        <m:sup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𝟏</m:t>
                          </m:r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微软雅黑" panose="020B0503020204020204" charset="-122"/>
                            </a:rPr>
                            <m:t>−</m:t>
                          </m:r>
                          <m:r>
                            <a:rPr kumimoji="1" lang="en-US" altLang="zh-CN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𝝀</m:t>
                          </m:r>
                        </m:sup>
                      </m:sSubSup>
                    </m:oMath>
                  </m:oMathPara>
                </a14:m>
                <a:endParaRPr kumimoji="1" lang="zh-CN" altLang="en-US" b="1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411" y="5366163"/>
                <a:ext cx="3175264" cy="384208"/>
              </a:xfrm>
              <a:prstGeom prst="rect">
                <a:avLst/>
              </a:prstGeom>
              <a:blipFill rotWithShape="1">
                <a:blip r:embed="rId8"/>
                <a:stretch>
                  <a:fillRect l="-16" t="-107" r="5" b="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364446" y="5851949"/>
                <a:ext cx="6610208" cy="384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>
                    <a:latin typeface="微软雅黑" panose="020B0503020204020204" charset="-122"/>
                    <a:ea typeface="微软雅黑" panose="020B0503020204020204" charset="-122"/>
                  </a:rPr>
                  <a:t>其中自变量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zh-CN" altLang="en-US">
                    <a:latin typeface="微软雅黑" panose="020B0503020204020204" charset="-122"/>
                    <a:ea typeface="微软雅黑" panose="020B0503020204020204" charset="-122"/>
                  </a:rPr>
                  <a:t>为精度容忍值，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pPr>
                      <m:e>
                        <m:r>
                          <a:rPr kumimoji="1"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e>
                      <m:sup>
                        <m:r>
                          <a:rPr kumimoji="1"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p>
                  </m:oMath>
                </a14:m>
                <a:r>
                  <a:rPr kumimoji="1" lang="zh-CN" altLang="en-US">
                    <a:latin typeface="微软雅黑" panose="020B0503020204020204" charset="-122"/>
                    <a:ea typeface="微软雅黑" panose="020B0503020204020204" charset="-122"/>
                  </a:rPr>
                  <a:t>为平均加速比，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</m:ctrlPr>
                      </m:sSubSupPr>
                      <m:e>
                        <m:r>
                          <a:rPr kumimoji="1"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t</m:t>
                        </m:r>
                      </m:sub>
                      <m:sup>
                        <m:r>
                          <a:rPr kumimoji="1"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𝟏</m:t>
                        </m:r>
                        <m:r>
                          <a:rPr kumimoji="1"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微软雅黑" panose="020B0503020204020204" charset="-122"/>
                          </a:rPr>
                          <m:t>−</m:t>
                        </m:r>
                        <m:r>
                          <a:rPr kumimoji="1" lang="en-US" altLang="zh-CN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𝝀</m:t>
                        </m:r>
                      </m:sup>
                    </m:sSubSup>
                  </m:oMath>
                </a14:m>
                <a:r>
                  <a:rPr kumimoji="1" lang="zh-CN" altLang="en-US">
                    <a:latin typeface="微软雅黑" panose="020B0503020204020204" charset="-122"/>
                    <a:ea typeface="微软雅黑" panose="020B0503020204020204" charset="-122"/>
                  </a:rPr>
                  <a:t>为错误惩罚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46" y="5851949"/>
                <a:ext cx="6610208" cy="384208"/>
              </a:xfrm>
              <a:prstGeom prst="rect">
                <a:avLst/>
              </a:prstGeom>
              <a:blipFill rotWithShape="1">
                <a:blip r:embed="rId9"/>
                <a:stretch>
                  <a:fillRect l="-9" t="-110" r="7" b="1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圆角矩形 7"/>
          <p:cNvSpPr/>
          <p:nvPr/>
        </p:nvSpPr>
        <p:spPr>
          <a:xfrm>
            <a:off x="8104640" y="3379072"/>
            <a:ext cx="2277423" cy="34300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7" name="圆角矩形 8"/>
          <p:cNvSpPr/>
          <p:nvPr/>
        </p:nvSpPr>
        <p:spPr>
          <a:xfrm>
            <a:off x="7042025" y="4429175"/>
            <a:ext cx="1955798" cy="5831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y0=</a:t>
            </a:r>
          </a:p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NV(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10" name="圆角矩形 10"/>
          <p:cNvSpPr/>
          <p:nvPr/>
        </p:nvSpPr>
        <p:spPr>
          <a:xfrm>
            <a:off x="9469249" y="4429175"/>
            <a:ext cx="1955798" cy="5831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y1=</a:t>
            </a:r>
          </a:p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F1(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12" name="圆角矩形 13"/>
          <p:cNvSpPr/>
          <p:nvPr/>
        </p:nvSpPr>
        <p:spPr>
          <a:xfrm>
            <a:off x="7930454" y="5686083"/>
            <a:ext cx="2625791" cy="57888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speedup_i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correct_i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errno_i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=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compare(y0,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y1)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14" name="直线箭头连接符 15"/>
          <p:cNvCxnSpPr>
            <a:stCxn id="8" idx="2"/>
            <a:endCxn id="9" idx="0"/>
          </p:cNvCxnSpPr>
          <p:nvPr/>
        </p:nvCxnSpPr>
        <p:spPr>
          <a:xfrm flipH="1">
            <a:off x="8019924" y="3722080"/>
            <a:ext cx="1223428" cy="70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线箭头连接符 16"/>
          <p:cNvCxnSpPr>
            <a:stCxn id="8" idx="2"/>
            <a:endCxn id="11" idx="0"/>
          </p:cNvCxnSpPr>
          <p:nvPr/>
        </p:nvCxnSpPr>
        <p:spPr>
          <a:xfrm>
            <a:off x="9243352" y="3722080"/>
            <a:ext cx="1203796" cy="70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箭头连接符 19"/>
          <p:cNvCxnSpPr>
            <a:stCxn id="9" idx="2"/>
            <a:endCxn id="14" idx="0"/>
          </p:cNvCxnSpPr>
          <p:nvPr/>
        </p:nvCxnSpPr>
        <p:spPr>
          <a:xfrm>
            <a:off x="8019924" y="5012290"/>
            <a:ext cx="1223426" cy="67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箭头连接符 23"/>
          <p:cNvCxnSpPr>
            <a:stCxn id="11" idx="2"/>
            <a:endCxn id="14" idx="0"/>
          </p:cNvCxnSpPr>
          <p:nvPr/>
        </p:nvCxnSpPr>
        <p:spPr>
          <a:xfrm flipH="1">
            <a:off x="9243350" y="5012290"/>
            <a:ext cx="1203798" cy="67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圆角矩形 54"/>
          <p:cNvSpPr/>
          <p:nvPr/>
        </p:nvSpPr>
        <p:spPr>
          <a:xfrm>
            <a:off x="8104639" y="2354036"/>
            <a:ext cx="2277423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{(model,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inputs)}</a:t>
            </a:r>
            <a:endParaRPr kumimoji="0" lang="zh-CN" altLang="en-US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28" name="直线箭头连接符 148"/>
          <p:cNvCxnSpPr>
            <a:stCxn id="55" idx="2"/>
            <a:endCxn id="8" idx="0"/>
          </p:cNvCxnSpPr>
          <p:nvPr/>
        </p:nvCxnSpPr>
        <p:spPr>
          <a:xfrm>
            <a:off x="9243351" y="2762656"/>
            <a:ext cx="1" cy="616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152"/>
          <p:cNvSpPr txBox="1"/>
          <p:nvPr/>
        </p:nvSpPr>
        <p:spPr>
          <a:xfrm>
            <a:off x="9245981" y="28819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取一样本</a:t>
            </a:r>
          </a:p>
        </p:txBody>
      </p:sp>
      <p:sp>
        <p:nvSpPr>
          <p:cNvPr id="33" name="object 39"/>
          <p:cNvSpPr txBox="1">
            <a:spLocks noGrp="1"/>
          </p:cNvSpPr>
          <p:nvPr>
            <p:ph type="title"/>
          </p:nvPr>
        </p:nvSpPr>
        <p:spPr>
          <a:xfrm>
            <a:off x="466871" y="325690"/>
            <a:ext cx="1038852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zh-CN" altLang="en-US" sz="3200" spc="-6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衡量 AI 算子库成熟度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bject 40"/>
          <p:cNvSpPr/>
          <p:nvPr/>
        </p:nvSpPr>
        <p:spPr>
          <a:xfrm>
            <a:off x="298857" y="387596"/>
            <a:ext cx="57375" cy="380829"/>
          </a:xfrm>
          <a:custGeom>
            <a:avLst/>
            <a:gdLst/>
            <a:ahLst/>
            <a:cxnLst/>
            <a:rect l="l" t="t" r="r" b="b"/>
            <a:pathLst>
              <a:path w="94615" h="628015">
                <a:moveTo>
                  <a:pt x="94478" y="0"/>
                </a:moveTo>
                <a:lnTo>
                  <a:pt x="0" y="0"/>
                </a:lnTo>
                <a:lnTo>
                  <a:pt x="0" y="627781"/>
                </a:lnTo>
                <a:lnTo>
                  <a:pt x="94478" y="627781"/>
                </a:lnTo>
                <a:lnTo>
                  <a:pt x="94478" y="0"/>
                </a:lnTo>
                <a:close/>
              </a:path>
            </a:pathLst>
          </a:custGeom>
          <a:solidFill>
            <a:srgbClr val="FF8D11"/>
          </a:solidFill>
        </p:spPr>
        <p:txBody>
          <a:bodyPr wrap="square" lIns="0" tIns="0" rIns="0" bIns="0" rtlCol="0"/>
          <a:lstStyle/>
          <a:p>
            <a:pPr defTabSz="554355">
              <a:defRPr/>
            </a:pPr>
            <a:endParaRPr sz="1090" kern="0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70136" y="1048425"/>
            <a:ext cx="8762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3200" b="1">
                <a:latin typeface="微软雅黑" panose="020B0503020204020204" charset="-122"/>
                <a:ea typeface="微软雅黑" panose="020B0503020204020204" charset="-122"/>
              </a:rPr>
              <a:t>选取 </a:t>
            </a:r>
            <a:r>
              <a:rPr kumimoji="1" lang="en-US" altLang="zh-CN" sz="3200" b="1">
                <a:latin typeface="微软雅黑" panose="020B0503020204020204" charset="-122"/>
                <a:ea typeface="微软雅黑" panose="020B0503020204020204" charset="-122"/>
              </a:rPr>
              <a:t>base </a:t>
            </a:r>
            <a:r>
              <a:rPr kumimoji="1" lang="zh-CN" altLang="en-US" sz="3200" b="1">
                <a:latin typeface="微软雅黑" panose="020B0503020204020204" charset="-122"/>
                <a:ea typeface="微软雅黑" panose="020B0503020204020204" charset="-122"/>
              </a:rPr>
              <a:t>芯片；选取计算图集；评估其他芯片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7" y="2295836"/>
            <a:ext cx="6323076" cy="3896341"/>
          </a:xfrm>
          <a:prstGeom prst="rect">
            <a:avLst/>
          </a:prstGeom>
        </p:spPr>
      </p:pic>
      <p:sp>
        <p:nvSpPr>
          <p:cNvPr id="2" name="圆角矩形 7"/>
          <p:cNvSpPr/>
          <p:nvPr/>
        </p:nvSpPr>
        <p:spPr>
          <a:xfrm>
            <a:off x="8104640" y="3379072"/>
            <a:ext cx="2277423" cy="34300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3" name="圆角矩形 8"/>
          <p:cNvSpPr/>
          <p:nvPr/>
        </p:nvSpPr>
        <p:spPr>
          <a:xfrm>
            <a:off x="7042025" y="4429175"/>
            <a:ext cx="1955798" cy="5831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y0=</a:t>
            </a:r>
          </a:p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NV(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4" name="圆角矩形 10"/>
          <p:cNvSpPr/>
          <p:nvPr/>
        </p:nvSpPr>
        <p:spPr>
          <a:xfrm>
            <a:off x="9469249" y="4429175"/>
            <a:ext cx="1955798" cy="583115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y1=</a:t>
            </a:r>
          </a:p>
          <a:p>
            <a:pPr algn="ctr" defTabSz="457200" hangingPunct="0"/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F1(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model_i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)</a:t>
            </a:r>
            <a:endParaRPr lang="zh-CN" altLang="en-US" sz="14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sp>
        <p:nvSpPr>
          <p:cNvPr id="5" name="圆角矩形 13"/>
          <p:cNvSpPr/>
          <p:nvPr/>
        </p:nvSpPr>
        <p:spPr>
          <a:xfrm>
            <a:off x="7930454" y="5686083"/>
            <a:ext cx="2625791" cy="57888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speedup_i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correct_i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 err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errno_i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=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compare(y0,</a:t>
            </a:r>
            <a:r>
              <a:rPr lang="zh-CN" altLang="en-US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 sz="1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y1)</a:t>
            </a:r>
            <a:endParaRPr kumimoji="0" lang="zh-CN" altLang="en-US" sz="14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6" name="直线箭头连接符 15"/>
          <p:cNvCxnSpPr/>
          <p:nvPr/>
        </p:nvCxnSpPr>
        <p:spPr>
          <a:xfrm flipH="1">
            <a:off x="8019924" y="3722080"/>
            <a:ext cx="1223428" cy="70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16"/>
          <p:cNvCxnSpPr>
            <a:endCxn id="11" idx="0"/>
          </p:cNvCxnSpPr>
          <p:nvPr/>
        </p:nvCxnSpPr>
        <p:spPr>
          <a:xfrm>
            <a:off x="9243352" y="3722080"/>
            <a:ext cx="1203796" cy="707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54"/>
          <p:cNvSpPr/>
          <p:nvPr/>
        </p:nvSpPr>
        <p:spPr>
          <a:xfrm>
            <a:off x="8104639" y="2354036"/>
            <a:ext cx="2277423" cy="408620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{(model,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 </a:t>
            </a:r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Calibri"/>
              </a:rPr>
              <a:t>inputs)}</a:t>
            </a:r>
            <a:endParaRPr kumimoji="0" lang="zh-CN" altLang="en-US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sym typeface="Calibri"/>
            </a:endParaRPr>
          </a:p>
        </p:txBody>
      </p:sp>
      <p:cxnSp>
        <p:nvCxnSpPr>
          <p:cNvPr id="11" name="直线箭头连接符 148"/>
          <p:cNvCxnSpPr>
            <a:stCxn id="55" idx="2"/>
          </p:cNvCxnSpPr>
          <p:nvPr/>
        </p:nvCxnSpPr>
        <p:spPr>
          <a:xfrm>
            <a:off x="9243351" y="2762656"/>
            <a:ext cx="1" cy="616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52"/>
          <p:cNvSpPr txBox="1"/>
          <p:nvPr/>
        </p:nvSpPr>
        <p:spPr>
          <a:xfrm>
            <a:off x="9245981" y="28819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>
                <a:latin typeface="微软雅黑" panose="020B0503020204020204" charset="-122"/>
                <a:ea typeface="微软雅黑" panose="020B0503020204020204" charset="-122"/>
              </a:rPr>
              <a:t>取一样本</a:t>
            </a:r>
          </a:p>
        </p:txBody>
      </p:sp>
      <p:cxnSp>
        <p:nvCxnSpPr>
          <p:cNvPr id="174" name="直接箭头连接符 173"/>
          <p:cNvCxnSpPr>
            <a:stCxn id="4" idx="2"/>
            <a:endCxn id="5" idx="0"/>
          </p:cNvCxnSpPr>
          <p:nvPr/>
        </p:nvCxnSpPr>
        <p:spPr>
          <a:xfrm flipH="1">
            <a:off x="9243350" y="5012290"/>
            <a:ext cx="1203798" cy="67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箭头连接符 175"/>
          <p:cNvCxnSpPr>
            <a:stCxn id="3" idx="2"/>
            <a:endCxn id="5" idx="0"/>
          </p:cNvCxnSpPr>
          <p:nvPr/>
        </p:nvCxnSpPr>
        <p:spPr>
          <a:xfrm>
            <a:off x="8019924" y="5012290"/>
            <a:ext cx="1223426" cy="673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本框 176"/>
              <p:cNvSpPr txBox="1"/>
              <p:nvPr/>
            </p:nvSpPr>
            <p:spPr>
              <a:xfrm>
                <a:off x="413997" y="1845796"/>
                <a:ext cx="6462475" cy="383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计算公式：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𝑁𝑉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。以 </a:t>
                </a:r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H20 </a:t>
                </a:r>
                <a:r>
                  <a:rPr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为 </a:t>
                </a:r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Baseline</a:t>
                </a:r>
                <a:r>
                  <a:rPr lang="zh-CN" altLang="en-US" dirty="0">
                    <a:latin typeface="微软雅黑" panose="020B0503020204020204" charset="-122"/>
                    <a:ea typeface="微软雅黑" panose="020B0503020204020204" charset="-122"/>
                  </a:rPr>
                  <a:t>，评估 </a:t>
                </a:r>
                <a:r>
                  <a:rPr lang="en-US" altLang="zh-CN" dirty="0">
                    <a:latin typeface="微软雅黑" panose="020B0503020204020204" charset="-122"/>
                    <a:ea typeface="微软雅黑" panose="020B0503020204020204" charset="-122"/>
                  </a:rPr>
                  <a:t>A100</a:t>
                </a:r>
                <a:endParaRPr lang="zh-CN" altLang="en-US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mc:Choice>
        <mc:Fallback xmlns="">
          <p:sp>
            <p:nvSpPr>
              <p:cNvPr id="177" name="文本框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7" y="1845796"/>
                <a:ext cx="6462475" cy="383054"/>
              </a:xfrm>
              <a:prstGeom prst="rect">
                <a:avLst/>
              </a:prstGeom>
              <a:blipFill>
                <a:blip r:embed="rId4"/>
                <a:stretch>
                  <a:fillRect l="-784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39"/>
          <p:cNvSpPr txBox="1"/>
          <p:nvPr/>
        </p:nvSpPr>
        <p:spPr>
          <a:xfrm>
            <a:off x="466871" y="325690"/>
            <a:ext cx="10388527" cy="499830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370" b="1" i="0" kern="1200">
                <a:solidFill>
                  <a:schemeClr val="bg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7620">
              <a:lnSpc>
                <a:spcPct val="100000"/>
              </a:lnSpc>
              <a:spcBef>
                <a:spcPts val="60"/>
              </a:spcBef>
            </a:pPr>
            <a:r>
              <a:rPr lang="zh-CN" altLang="en-US" sz="3200" spc="-6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Microsoft JhengHei" panose="020B0604030504040204" charset="-120"/>
              </a:rPr>
              <a:t>衡量 AI 算子库成熟度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2135</Words>
  <Application>Microsoft Macintosh PowerPoint</Application>
  <PresentationFormat>Widescreen</PresentationFormat>
  <Paragraphs>346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等线</vt:lpstr>
      <vt:lpstr>等线 Light</vt:lpstr>
      <vt:lpstr>微软雅黑</vt:lpstr>
      <vt:lpstr>Arial</vt:lpstr>
      <vt:lpstr>Calibri</vt:lpstr>
      <vt:lpstr>Cambria Math</vt:lpstr>
      <vt:lpstr>Wingdings</vt:lpstr>
      <vt:lpstr>Office 主题​​</vt:lpstr>
      <vt:lpstr>think-cell Slide</vt:lpstr>
      <vt:lpstr>PowerPoint Presentation</vt:lpstr>
      <vt:lpstr>PowerPoint Presentation</vt:lpstr>
      <vt:lpstr>PowerPoint Presentation</vt:lpstr>
      <vt:lpstr>背景</vt:lpstr>
      <vt:lpstr>需求：定量分析 AI 软件栈成熟度</vt:lpstr>
      <vt:lpstr>Q / A</vt:lpstr>
      <vt:lpstr>衡量 AI 算子库成熟度</vt:lpstr>
      <vt:lpstr>衡量 AI 算子库成熟度</vt:lpstr>
      <vt:lpstr>PowerPoint Presentation</vt:lpstr>
      <vt:lpstr>PowerPoint Presentation</vt:lpstr>
      <vt:lpstr>PowerPoint Presentation</vt:lpstr>
      <vt:lpstr>GraphNet</vt:lpstr>
      <vt:lpstr>GraphNet 计算图数据集</vt:lpstr>
      <vt:lpstr>PowerPoint Presentation</vt:lpstr>
      <vt:lpstr>GraphNet 助力算子库及编译器评测</vt:lpstr>
      <vt:lpstr>GraphNet 助力算子库迭代开发</vt:lpstr>
      <vt:lpstr>GraphNet 助力编译器迭代开发</vt:lpstr>
      <vt:lpstr>GraphNet &amp; AI for Compiler (AI4C) 架构全景</vt:lpstr>
      <vt:lpstr>Agent Generated Pass Code</vt:lpstr>
      <vt:lpstr>AI4C 长远目标与路线</vt:lpstr>
      <vt:lpstr>AI4C 示例</vt:lpstr>
      <vt:lpstr>联系我们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Enrong Zheng</cp:lastModifiedBy>
  <cp:revision>10</cp:revision>
  <dcterms:created xsi:type="dcterms:W3CDTF">2025-11-19T07:42:18Z</dcterms:created>
  <dcterms:modified xsi:type="dcterms:W3CDTF">2025-11-19T09:23:20Z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8AB63964101B4DD1A089309509D909B0_12</vt:lpwstr>
  </property>
  <property fmtid="{D5CDD505-2E9C-101B-9397-08002B2CF9AE}" pid="3" name="KSOProductBuildVer">
    <vt:lpwstr>2052-0.0.0.0</vt:lpwstr>
  </property>
</Properties>
</file>